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rimo" panose="020B0604020202020204" charset="0"/>
      <p:regular r:id="rId17"/>
    </p:embeddedFont>
    <p:embeddedFont>
      <p:font typeface="Arimo Bold" panose="020B0604020202020204" charset="0"/>
      <p:regular r:id="rId18"/>
    </p:embeddedFont>
    <p:embeddedFont>
      <p:font typeface="Asap" panose="020B0604020202020204" charset="0"/>
      <p:regular r:id="rId19"/>
    </p:embeddedFont>
    <p:embeddedFont>
      <p:font typeface="Asap Bold" panose="020B0604020202020204" charset="0"/>
      <p:regular r:id="rId20"/>
    </p:embeddedFont>
    <p:embeddedFont>
      <p:font typeface="Asap Medium" panose="020B0604020202020204" charset="0"/>
      <p:regular r:id="rId21"/>
    </p:embeddedFont>
    <p:embeddedFont>
      <p:font typeface="Asap Semi-Bold" panose="020B0604020202020204" charset="0"/>
      <p:regular r:id="rId22"/>
    </p:embeddedFont>
    <p:embeddedFont>
      <p:font typeface="Consolas" panose="020B0609020204030204" pitchFamily="49" charset="0"/>
      <p:regular r:id="rId23"/>
      <p:bold r:id="rId24"/>
      <p:italic r:id="rId25"/>
      <p:boldItalic r:id="rId26"/>
    </p:embeddedFont>
    <p:embeddedFont>
      <p:font typeface="Dancing Script" panose="020B0604020202020204" charset="0"/>
      <p:regular r:id="rId27"/>
    </p:embeddedFont>
    <p:embeddedFont>
      <p:font typeface="Noto Serif Bold" panose="020B0604020202020204" charset="0"/>
      <p:regular r:id="rId28"/>
    </p:embeddedFont>
    <p:embeddedFont>
      <p:font typeface="Public Sans" panose="020B0604020202020204" charset="0"/>
      <p:regular r:id="rId29"/>
    </p:embeddedFont>
    <p:embeddedFont>
      <p:font typeface="Public Sans Bold" panose="020B0604020202020204" charset="0"/>
      <p:regular r:id="rId30"/>
    </p:embeddedFont>
    <p:embeddedFont>
      <p:font typeface="Sigmar One"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26.08.2025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3" Type="http://schemas.openxmlformats.org/officeDocument/2006/relationships/image" Target="../media/image39.svg"/><Relationship Id="rId7" Type="http://schemas.openxmlformats.org/officeDocument/2006/relationships/image" Target="../media/image43.sv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jpeg"/><Relationship Id="rId3" Type="http://schemas.openxmlformats.org/officeDocument/2006/relationships/image" Target="../media/image10.svg"/><Relationship Id="rId7" Type="http://schemas.openxmlformats.org/officeDocument/2006/relationships/image" Target="../media/image14.jpeg"/><Relationship Id="rId12" Type="http://schemas.openxmlformats.org/officeDocument/2006/relationships/image" Target="../media/image19.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jpe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hyperlink" Target="https://cppunit.sourceforge.ne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7.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BEAF6"/>
        </a:solidFill>
        <a:effectLst/>
      </p:bgPr>
    </p:bg>
    <p:spTree>
      <p:nvGrpSpPr>
        <p:cNvPr id="1" name=""/>
        <p:cNvGrpSpPr/>
        <p:nvPr/>
      </p:nvGrpSpPr>
      <p:grpSpPr>
        <a:xfrm>
          <a:off x="0" y="0"/>
          <a:ext cx="0" cy="0"/>
          <a:chOff x="0" y="0"/>
          <a:chExt cx="0" cy="0"/>
        </a:xfrm>
      </p:grpSpPr>
      <p:sp>
        <p:nvSpPr>
          <p:cNvPr id="2" name="Freeform 2"/>
          <p:cNvSpPr/>
          <p:nvPr/>
        </p:nvSpPr>
        <p:spPr>
          <a:xfrm>
            <a:off x="13824080" y="1985667"/>
            <a:ext cx="3965541" cy="5745276"/>
          </a:xfrm>
          <a:custGeom>
            <a:avLst/>
            <a:gdLst/>
            <a:ahLst/>
            <a:cxnLst/>
            <a:rect l="l" t="t" r="r" b="b"/>
            <a:pathLst>
              <a:path w="3965541" h="5745276">
                <a:moveTo>
                  <a:pt x="0" y="0"/>
                </a:moveTo>
                <a:lnTo>
                  <a:pt x="3965541" y="0"/>
                </a:lnTo>
                <a:lnTo>
                  <a:pt x="3965541" y="5745276"/>
                </a:lnTo>
                <a:lnTo>
                  <a:pt x="0" y="5745276"/>
                </a:lnTo>
                <a:lnTo>
                  <a:pt x="0" y="0"/>
                </a:lnTo>
                <a:close/>
              </a:path>
            </a:pathLst>
          </a:custGeom>
          <a:blipFill>
            <a:blip r:embed="rId2">
              <a:extLst>
                <a:ext uri="{96DAC541-7B7A-43D3-8B79-37D633B846F1}">
                  <asvg:svgBlip xmlns:asvg="http://schemas.microsoft.com/office/drawing/2016/SVG/main" r:embed="rId3"/>
                </a:ext>
              </a:extLst>
            </a:blip>
            <a:stretch>
              <a:fillRect b="-58176"/>
            </a:stretch>
          </a:blipFill>
        </p:spPr>
      </p:sp>
      <p:sp>
        <p:nvSpPr>
          <p:cNvPr id="3" name="Freeform 3"/>
          <p:cNvSpPr/>
          <p:nvPr/>
        </p:nvSpPr>
        <p:spPr>
          <a:xfrm>
            <a:off x="8546462" y="1703070"/>
            <a:ext cx="4778677" cy="6042150"/>
          </a:xfrm>
          <a:custGeom>
            <a:avLst/>
            <a:gdLst/>
            <a:ahLst/>
            <a:cxnLst/>
            <a:rect l="l" t="t" r="r" b="b"/>
            <a:pathLst>
              <a:path w="4778677" h="6042150">
                <a:moveTo>
                  <a:pt x="0" y="0"/>
                </a:moveTo>
                <a:lnTo>
                  <a:pt x="4778677" y="0"/>
                </a:lnTo>
                <a:lnTo>
                  <a:pt x="4778677" y="6042150"/>
                </a:lnTo>
                <a:lnTo>
                  <a:pt x="0" y="6042150"/>
                </a:lnTo>
                <a:lnTo>
                  <a:pt x="0" y="0"/>
                </a:lnTo>
                <a:close/>
              </a:path>
            </a:pathLst>
          </a:custGeom>
          <a:blipFill>
            <a:blip r:embed="rId4">
              <a:extLst>
                <a:ext uri="{96DAC541-7B7A-43D3-8B79-37D633B846F1}">
                  <asvg:svgBlip xmlns:asvg="http://schemas.microsoft.com/office/drawing/2016/SVG/main" r:embed="rId5"/>
                </a:ext>
              </a:extLst>
            </a:blip>
            <a:stretch>
              <a:fillRect b="-54800"/>
            </a:stretch>
          </a:blipFill>
        </p:spPr>
      </p:sp>
      <p:grpSp>
        <p:nvGrpSpPr>
          <p:cNvPr id="4" name="Group 4"/>
          <p:cNvGrpSpPr/>
          <p:nvPr/>
        </p:nvGrpSpPr>
        <p:grpSpPr>
          <a:xfrm>
            <a:off x="-488329" y="7731523"/>
            <a:ext cx="19178618" cy="2932492"/>
            <a:chOff x="0" y="0"/>
            <a:chExt cx="186375649" cy="28497625"/>
          </a:xfrm>
        </p:grpSpPr>
        <p:sp>
          <p:nvSpPr>
            <p:cNvPr id="5" name="Freeform 5"/>
            <p:cNvSpPr/>
            <p:nvPr/>
          </p:nvSpPr>
          <p:spPr>
            <a:xfrm>
              <a:off x="72390" y="72390"/>
              <a:ext cx="186230868" cy="28352846"/>
            </a:xfrm>
            <a:custGeom>
              <a:avLst/>
              <a:gdLst/>
              <a:ahLst/>
              <a:cxnLst/>
              <a:rect l="l" t="t" r="r" b="b"/>
              <a:pathLst>
                <a:path w="186230868" h="28352846">
                  <a:moveTo>
                    <a:pt x="0" y="0"/>
                  </a:moveTo>
                  <a:lnTo>
                    <a:pt x="186230868" y="0"/>
                  </a:lnTo>
                  <a:lnTo>
                    <a:pt x="186230868" y="28352845"/>
                  </a:lnTo>
                  <a:lnTo>
                    <a:pt x="0" y="28352845"/>
                  </a:lnTo>
                  <a:lnTo>
                    <a:pt x="0" y="0"/>
                  </a:lnTo>
                  <a:close/>
                </a:path>
              </a:pathLst>
            </a:custGeom>
            <a:solidFill>
              <a:srgbClr val="FFFFFF"/>
            </a:solidFill>
          </p:spPr>
        </p:sp>
        <p:sp>
          <p:nvSpPr>
            <p:cNvPr id="6" name="Freeform 6"/>
            <p:cNvSpPr/>
            <p:nvPr/>
          </p:nvSpPr>
          <p:spPr>
            <a:xfrm>
              <a:off x="0" y="0"/>
              <a:ext cx="186375650" cy="28497625"/>
            </a:xfrm>
            <a:custGeom>
              <a:avLst/>
              <a:gdLst/>
              <a:ahLst/>
              <a:cxnLst/>
              <a:rect l="l" t="t" r="r" b="b"/>
              <a:pathLst>
                <a:path w="186375650" h="28497625">
                  <a:moveTo>
                    <a:pt x="186230865" y="28352846"/>
                  </a:moveTo>
                  <a:lnTo>
                    <a:pt x="186375650" y="28352846"/>
                  </a:lnTo>
                  <a:lnTo>
                    <a:pt x="186375650" y="28497625"/>
                  </a:lnTo>
                  <a:lnTo>
                    <a:pt x="186230865" y="28497625"/>
                  </a:lnTo>
                  <a:lnTo>
                    <a:pt x="186230865" y="28352846"/>
                  </a:lnTo>
                  <a:close/>
                  <a:moveTo>
                    <a:pt x="0" y="144780"/>
                  </a:moveTo>
                  <a:lnTo>
                    <a:pt x="144780" y="144780"/>
                  </a:lnTo>
                  <a:lnTo>
                    <a:pt x="144780" y="28352846"/>
                  </a:lnTo>
                  <a:lnTo>
                    <a:pt x="0" y="28352846"/>
                  </a:lnTo>
                  <a:lnTo>
                    <a:pt x="0" y="144780"/>
                  </a:lnTo>
                  <a:close/>
                  <a:moveTo>
                    <a:pt x="0" y="28352846"/>
                  </a:moveTo>
                  <a:lnTo>
                    <a:pt x="144780" y="28352846"/>
                  </a:lnTo>
                  <a:lnTo>
                    <a:pt x="144780" y="28497625"/>
                  </a:lnTo>
                  <a:lnTo>
                    <a:pt x="0" y="28497625"/>
                  </a:lnTo>
                  <a:lnTo>
                    <a:pt x="0" y="28352846"/>
                  </a:lnTo>
                  <a:close/>
                  <a:moveTo>
                    <a:pt x="186230865" y="144780"/>
                  </a:moveTo>
                  <a:lnTo>
                    <a:pt x="186375650" y="144780"/>
                  </a:lnTo>
                  <a:lnTo>
                    <a:pt x="186375650" y="28352846"/>
                  </a:lnTo>
                  <a:lnTo>
                    <a:pt x="186230865" y="28352846"/>
                  </a:lnTo>
                  <a:lnTo>
                    <a:pt x="186230865" y="144780"/>
                  </a:lnTo>
                  <a:close/>
                  <a:moveTo>
                    <a:pt x="144780" y="28352846"/>
                  </a:moveTo>
                  <a:lnTo>
                    <a:pt x="186230865" y="28352846"/>
                  </a:lnTo>
                  <a:lnTo>
                    <a:pt x="186230865" y="28497625"/>
                  </a:lnTo>
                  <a:lnTo>
                    <a:pt x="144780" y="28497625"/>
                  </a:lnTo>
                  <a:lnTo>
                    <a:pt x="144780" y="28352846"/>
                  </a:lnTo>
                  <a:close/>
                  <a:moveTo>
                    <a:pt x="186230865" y="0"/>
                  </a:moveTo>
                  <a:lnTo>
                    <a:pt x="186375650" y="0"/>
                  </a:lnTo>
                  <a:lnTo>
                    <a:pt x="186375650" y="144780"/>
                  </a:lnTo>
                  <a:lnTo>
                    <a:pt x="186230865" y="144780"/>
                  </a:lnTo>
                  <a:lnTo>
                    <a:pt x="186230865" y="0"/>
                  </a:lnTo>
                  <a:close/>
                  <a:moveTo>
                    <a:pt x="0" y="0"/>
                  </a:moveTo>
                  <a:lnTo>
                    <a:pt x="144780" y="0"/>
                  </a:lnTo>
                  <a:lnTo>
                    <a:pt x="144780" y="144780"/>
                  </a:lnTo>
                  <a:lnTo>
                    <a:pt x="0" y="144780"/>
                  </a:lnTo>
                  <a:lnTo>
                    <a:pt x="0" y="0"/>
                  </a:lnTo>
                  <a:close/>
                  <a:moveTo>
                    <a:pt x="144780" y="0"/>
                  </a:moveTo>
                  <a:lnTo>
                    <a:pt x="186230865" y="0"/>
                  </a:lnTo>
                  <a:lnTo>
                    <a:pt x="186230865" y="144780"/>
                  </a:lnTo>
                  <a:lnTo>
                    <a:pt x="144780" y="144780"/>
                  </a:lnTo>
                  <a:lnTo>
                    <a:pt x="144780" y="0"/>
                  </a:lnTo>
                  <a:close/>
                </a:path>
              </a:pathLst>
            </a:custGeom>
            <a:solidFill>
              <a:srgbClr val="242424"/>
            </a:solidFill>
          </p:spPr>
        </p:sp>
      </p:grpSp>
      <p:sp>
        <p:nvSpPr>
          <p:cNvPr id="7" name="Freeform 7"/>
          <p:cNvSpPr/>
          <p:nvPr/>
        </p:nvSpPr>
        <p:spPr>
          <a:xfrm>
            <a:off x="10718780" y="7030502"/>
            <a:ext cx="4823973" cy="2227798"/>
          </a:xfrm>
          <a:custGeom>
            <a:avLst/>
            <a:gdLst/>
            <a:ahLst/>
            <a:cxnLst/>
            <a:rect l="l" t="t" r="r" b="b"/>
            <a:pathLst>
              <a:path w="4823973" h="2227798">
                <a:moveTo>
                  <a:pt x="0" y="0"/>
                </a:moveTo>
                <a:lnTo>
                  <a:pt x="4823973" y="0"/>
                </a:lnTo>
                <a:lnTo>
                  <a:pt x="4823973" y="2227798"/>
                </a:lnTo>
                <a:lnTo>
                  <a:pt x="0" y="22277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1028700" y="8636112"/>
            <a:ext cx="6067972" cy="589915"/>
          </a:xfrm>
          <a:prstGeom prst="rect">
            <a:avLst/>
          </a:prstGeom>
        </p:spPr>
        <p:txBody>
          <a:bodyPr lIns="0" tIns="0" rIns="0" bIns="0" rtlCol="0" anchor="t">
            <a:spAutoFit/>
          </a:bodyPr>
          <a:lstStyle/>
          <a:p>
            <a:pPr algn="l">
              <a:lnSpc>
                <a:spcPts val="4759"/>
              </a:lnSpc>
            </a:pPr>
            <a:r>
              <a:rPr lang="en-US" sz="3399">
                <a:solidFill>
                  <a:srgbClr val="000000"/>
                </a:solidFill>
                <a:latin typeface="Public Sans"/>
                <a:ea typeface="Public Sans"/>
                <a:cs typeface="Public Sans"/>
                <a:sym typeface="Public Sans"/>
              </a:rPr>
              <a:t>Thuyết trình bởi Nhóm 3</a:t>
            </a:r>
          </a:p>
        </p:txBody>
      </p:sp>
      <p:grpSp>
        <p:nvGrpSpPr>
          <p:cNvPr id="9" name="Group 9"/>
          <p:cNvGrpSpPr/>
          <p:nvPr/>
        </p:nvGrpSpPr>
        <p:grpSpPr>
          <a:xfrm>
            <a:off x="1028700" y="1028700"/>
            <a:ext cx="6881682" cy="4424067"/>
            <a:chOff x="0" y="0"/>
            <a:chExt cx="9175576" cy="5898756"/>
          </a:xfrm>
        </p:grpSpPr>
        <p:sp>
          <p:nvSpPr>
            <p:cNvPr id="10" name="TextBox 10"/>
            <p:cNvSpPr txBox="1"/>
            <p:nvPr/>
          </p:nvSpPr>
          <p:spPr>
            <a:xfrm>
              <a:off x="0" y="1195311"/>
              <a:ext cx="9175576" cy="5130165"/>
            </a:xfrm>
            <a:prstGeom prst="rect">
              <a:avLst/>
            </a:prstGeom>
          </p:spPr>
          <p:txBody>
            <a:bodyPr lIns="0" tIns="0" rIns="0" bIns="0" rtlCol="0" anchor="t">
              <a:spAutoFit/>
            </a:bodyPr>
            <a:lstStyle/>
            <a:p>
              <a:pPr algn="l">
                <a:lnSpc>
                  <a:spcPts val="15119"/>
                </a:lnSpc>
              </a:pPr>
              <a:r>
                <a:rPr lang="en-US" sz="12600">
                  <a:solidFill>
                    <a:srgbClr val="000000"/>
                  </a:solidFill>
                  <a:latin typeface="Public Sans"/>
                  <a:ea typeface="Public Sans"/>
                  <a:cs typeface="Public Sans"/>
                  <a:sym typeface="Public Sans"/>
                </a:rPr>
                <a:t>DỰ ÁN NHÓM</a:t>
              </a:r>
            </a:p>
          </p:txBody>
        </p:sp>
        <p:sp>
          <p:nvSpPr>
            <p:cNvPr id="11" name="TextBox 11"/>
            <p:cNvSpPr txBox="1"/>
            <p:nvPr/>
          </p:nvSpPr>
          <p:spPr>
            <a:xfrm>
              <a:off x="0" y="-57150"/>
              <a:ext cx="9175576" cy="556683"/>
            </a:xfrm>
            <a:prstGeom prst="rect">
              <a:avLst/>
            </a:prstGeom>
          </p:spPr>
          <p:txBody>
            <a:bodyPr lIns="0" tIns="0" rIns="0" bIns="0" rtlCol="0" anchor="t">
              <a:spAutoFit/>
            </a:bodyPr>
            <a:lstStyle/>
            <a:p>
              <a:pPr algn="l">
                <a:lnSpc>
                  <a:spcPts val="3499"/>
                </a:lnSpc>
              </a:pPr>
              <a:r>
                <a:rPr lang="en-US" sz="2499" b="1">
                  <a:solidFill>
                    <a:srgbClr val="000000"/>
                  </a:solidFill>
                  <a:latin typeface="Public Sans Bold"/>
                  <a:ea typeface="Public Sans Bold"/>
                  <a:cs typeface="Public Sans Bold"/>
                  <a:sym typeface="Public Sans Bold"/>
                </a:rPr>
                <a:t>TRƯỜNG ĐAI HỌC AN GIANG</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5F9F2">
                <a:alpha val="90196"/>
              </a:srgbClr>
            </a:solidFill>
          </p:spPr>
        </p:sp>
      </p:grpSp>
      <p:grpSp>
        <p:nvGrpSpPr>
          <p:cNvPr id="6" name="Group 6"/>
          <p:cNvGrpSpPr/>
          <p:nvPr/>
        </p:nvGrpSpPr>
        <p:grpSpPr>
          <a:xfrm>
            <a:off x="9467850" y="5953422"/>
            <a:ext cx="7927627" cy="2580084"/>
            <a:chOff x="0" y="0"/>
            <a:chExt cx="10570170" cy="3440112"/>
          </a:xfrm>
        </p:grpSpPr>
        <p:sp>
          <p:nvSpPr>
            <p:cNvPr id="7" name="Freeform 7"/>
            <p:cNvSpPr/>
            <p:nvPr/>
          </p:nvSpPr>
          <p:spPr>
            <a:xfrm>
              <a:off x="0" y="0"/>
              <a:ext cx="10570083" cy="3440049"/>
            </a:xfrm>
            <a:custGeom>
              <a:avLst/>
              <a:gdLst/>
              <a:ahLst/>
              <a:cxnLst/>
              <a:rect l="l" t="t" r="r" b="b"/>
              <a:pathLst>
                <a:path w="10570083" h="3440049">
                  <a:moveTo>
                    <a:pt x="0" y="309245"/>
                  </a:moveTo>
                  <a:cubicBezTo>
                    <a:pt x="0" y="138430"/>
                    <a:pt x="138430" y="0"/>
                    <a:pt x="309245" y="0"/>
                  </a:cubicBezTo>
                  <a:lnTo>
                    <a:pt x="10260838" y="0"/>
                  </a:lnTo>
                  <a:cubicBezTo>
                    <a:pt x="10431653" y="0"/>
                    <a:pt x="10570083" y="138430"/>
                    <a:pt x="10570083" y="309245"/>
                  </a:cubicBezTo>
                  <a:lnTo>
                    <a:pt x="10570083" y="3130804"/>
                  </a:lnTo>
                  <a:cubicBezTo>
                    <a:pt x="10570083" y="3301619"/>
                    <a:pt x="10431653" y="3440049"/>
                    <a:pt x="10260838" y="3440049"/>
                  </a:cubicBezTo>
                  <a:lnTo>
                    <a:pt x="309245" y="3440049"/>
                  </a:lnTo>
                  <a:cubicBezTo>
                    <a:pt x="138430" y="3440049"/>
                    <a:pt x="0" y="3301619"/>
                    <a:pt x="0" y="3130804"/>
                  </a:cubicBezTo>
                  <a:close/>
                </a:path>
              </a:pathLst>
            </a:custGeom>
            <a:solidFill>
              <a:srgbClr val="8CAB18"/>
            </a:solidFill>
          </p:spPr>
        </p:sp>
      </p:grpSp>
      <p:grpSp>
        <p:nvGrpSpPr>
          <p:cNvPr id="8" name="Group 8"/>
          <p:cNvGrpSpPr>
            <a:grpSpLocks noChangeAspect="1"/>
          </p:cNvGrpSpPr>
          <p:nvPr/>
        </p:nvGrpSpPr>
        <p:grpSpPr>
          <a:xfrm>
            <a:off x="9725471" y="6326832"/>
            <a:ext cx="402729" cy="322064"/>
            <a:chOff x="0" y="0"/>
            <a:chExt cx="536972" cy="429418"/>
          </a:xfrm>
        </p:grpSpPr>
        <p:sp>
          <p:nvSpPr>
            <p:cNvPr id="9" name="Freeform 9" descr="preencoded.png"/>
            <p:cNvSpPr/>
            <p:nvPr/>
          </p:nvSpPr>
          <p:spPr>
            <a:xfrm>
              <a:off x="0" y="0"/>
              <a:ext cx="536956" cy="429387"/>
            </a:xfrm>
            <a:custGeom>
              <a:avLst/>
              <a:gdLst/>
              <a:ahLst/>
              <a:cxnLst/>
              <a:rect l="l" t="t" r="r" b="b"/>
              <a:pathLst>
                <a:path w="536956" h="429387">
                  <a:moveTo>
                    <a:pt x="0" y="0"/>
                  </a:moveTo>
                  <a:lnTo>
                    <a:pt x="536956" y="0"/>
                  </a:lnTo>
                  <a:lnTo>
                    <a:pt x="536956" y="429387"/>
                  </a:lnTo>
                  <a:lnTo>
                    <a:pt x="0" y="429387"/>
                  </a:lnTo>
                  <a:lnTo>
                    <a:pt x="0" y="0"/>
                  </a:lnTo>
                  <a:close/>
                </a:path>
              </a:pathLst>
            </a:custGeom>
            <a:blipFill>
              <a:blip r:embed="rId4"/>
              <a:stretch>
                <a:fillRect t="-614" r="-2" b="-621"/>
              </a:stretch>
            </a:blipFill>
          </p:spPr>
        </p:sp>
      </p:grpSp>
      <p:sp>
        <p:nvSpPr>
          <p:cNvPr id="10" name="Freeform 10"/>
          <p:cNvSpPr/>
          <p:nvPr/>
        </p:nvSpPr>
        <p:spPr>
          <a:xfrm>
            <a:off x="4293764" y="2561520"/>
            <a:ext cx="9071823" cy="2801353"/>
          </a:xfrm>
          <a:custGeom>
            <a:avLst/>
            <a:gdLst/>
            <a:ahLst/>
            <a:cxnLst/>
            <a:rect l="l" t="t" r="r" b="b"/>
            <a:pathLst>
              <a:path w="9071823" h="2801353">
                <a:moveTo>
                  <a:pt x="0" y="0"/>
                </a:moveTo>
                <a:lnTo>
                  <a:pt x="9071822" y="0"/>
                </a:lnTo>
                <a:lnTo>
                  <a:pt x="9071822" y="2801353"/>
                </a:lnTo>
                <a:lnTo>
                  <a:pt x="0" y="2801353"/>
                </a:lnTo>
                <a:lnTo>
                  <a:pt x="0" y="0"/>
                </a:lnTo>
                <a:close/>
              </a:path>
            </a:pathLst>
          </a:custGeom>
          <a:blipFill>
            <a:blip r:embed="rId5"/>
            <a:stretch>
              <a:fillRect/>
            </a:stretch>
          </a:blipFill>
        </p:spPr>
      </p:sp>
      <p:sp>
        <p:nvSpPr>
          <p:cNvPr id="11" name="TextBox 11"/>
          <p:cNvSpPr txBox="1"/>
          <p:nvPr/>
        </p:nvSpPr>
        <p:spPr>
          <a:xfrm>
            <a:off x="902047" y="680145"/>
            <a:ext cx="9731276" cy="834033"/>
          </a:xfrm>
          <a:prstGeom prst="rect">
            <a:avLst/>
          </a:prstGeom>
        </p:spPr>
        <p:txBody>
          <a:bodyPr lIns="0" tIns="0" rIns="0" bIns="0" rtlCol="0" anchor="t">
            <a:spAutoFit/>
          </a:bodyPr>
          <a:lstStyle/>
          <a:p>
            <a:pPr algn="l">
              <a:lnSpc>
                <a:spcPts val="6312"/>
              </a:lnSpc>
            </a:pPr>
            <a:r>
              <a:rPr lang="en-US" sz="5062" b="1">
                <a:solidFill>
                  <a:srgbClr val="006747"/>
                </a:solidFill>
                <a:latin typeface="Noto Serif Bold"/>
                <a:ea typeface="Noto Serif Bold"/>
                <a:cs typeface="Noto Serif Bold"/>
                <a:sym typeface="Noto Serif Bold"/>
              </a:rPr>
              <a:t>Chạy Test &amp; Phân tích Kết quả</a:t>
            </a:r>
          </a:p>
        </p:txBody>
      </p:sp>
      <p:sp>
        <p:nvSpPr>
          <p:cNvPr id="12" name="TextBox 12"/>
          <p:cNvSpPr txBox="1"/>
          <p:nvPr/>
        </p:nvSpPr>
        <p:spPr>
          <a:xfrm>
            <a:off x="572098" y="5671021"/>
            <a:ext cx="7927627" cy="488602"/>
          </a:xfrm>
          <a:prstGeom prst="rect">
            <a:avLst/>
          </a:prstGeom>
        </p:spPr>
        <p:txBody>
          <a:bodyPr lIns="0" tIns="0" rIns="0" bIns="0" rtlCol="0" anchor="t">
            <a:spAutoFit/>
          </a:bodyPr>
          <a:lstStyle/>
          <a:p>
            <a:pPr algn="l">
              <a:lnSpc>
                <a:spcPts val="3187"/>
              </a:lnSpc>
            </a:pPr>
            <a:r>
              <a:rPr lang="en-US" sz="2000">
                <a:solidFill>
                  <a:srgbClr val="4B4A4A"/>
                </a:solidFill>
                <a:latin typeface="Arimo"/>
                <a:ea typeface="Arimo"/>
                <a:cs typeface="Arimo"/>
                <a:sym typeface="Arimo"/>
              </a:rPr>
              <a:t>Quy trình chạy kiểm thử:</a:t>
            </a:r>
          </a:p>
        </p:txBody>
      </p:sp>
      <p:sp>
        <p:nvSpPr>
          <p:cNvPr id="13" name="TextBox 13"/>
          <p:cNvSpPr txBox="1"/>
          <p:nvPr/>
        </p:nvSpPr>
        <p:spPr>
          <a:xfrm>
            <a:off x="572098" y="6189464"/>
            <a:ext cx="7927627" cy="776288"/>
          </a:xfrm>
          <a:prstGeom prst="rect">
            <a:avLst/>
          </a:prstGeom>
        </p:spPr>
        <p:txBody>
          <a:bodyPr lIns="0" tIns="0" rIns="0" bIns="0" rtlCol="0" anchor="t">
            <a:spAutoFit/>
          </a:bodyPr>
          <a:lstStyle/>
          <a:p>
            <a:pPr marL="301625" lvl="1" indent="-150812" algn="l">
              <a:lnSpc>
                <a:spcPts val="3187"/>
              </a:lnSpc>
              <a:buAutoNum type="arabicPeriod"/>
            </a:pPr>
            <a:r>
              <a:rPr lang="en-US" sz="2000">
                <a:solidFill>
                  <a:srgbClr val="4B4A4A"/>
                </a:solidFill>
                <a:latin typeface="Arimo"/>
                <a:ea typeface="Arimo"/>
                <a:cs typeface="Arimo"/>
                <a:sym typeface="Arimo"/>
              </a:rPr>
              <a:t>Thêm các file kiểm thử và chương trình chính vào dự án Visual Studio.</a:t>
            </a:r>
          </a:p>
        </p:txBody>
      </p:sp>
      <p:sp>
        <p:nvSpPr>
          <p:cNvPr id="14" name="TextBox 14"/>
          <p:cNvSpPr txBox="1"/>
          <p:nvPr/>
        </p:nvSpPr>
        <p:spPr>
          <a:xfrm>
            <a:off x="572098" y="7119044"/>
            <a:ext cx="7927627" cy="376238"/>
          </a:xfrm>
          <a:prstGeom prst="rect">
            <a:avLst/>
          </a:prstGeom>
        </p:spPr>
        <p:txBody>
          <a:bodyPr lIns="0" tIns="0" rIns="0" bIns="0" rtlCol="0" anchor="t">
            <a:spAutoFit/>
          </a:bodyPr>
          <a:lstStyle/>
          <a:p>
            <a:pPr algn="l">
              <a:lnSpc>
                <a:spcPts val="3187"/>
              </a:lnSpc>
            </a:pPr>
            <a:r>
              <a:rPr lang="en-US" sz="2000">
                <a:solidFill>
                  <a:srgbClr val="4B4A4A"/>
                </a:solidFill>
                <a:latin typeface="Arimo"/>
                <a:ea typeface="Arimo"/>
                <a:cs typeface="Arimo"/>
                <a:sym typeface="Arimo"/>
              </a:rPr>
              <a:t>2. Biên dịch dự án.</a:t>
            </a:r>
          </a:p>
        </p:txBody>
      </p:sp>
      <p:sp>
        <p:nvSpPr>
          <p:cNvPr id="15" name="TextBox 15"/>
          <p:cNvSpPr txBox="1"/>
          <p:nvPr/>
        </p:nvSpPr>
        <p:spPr>
          <a:xfrm>
            <a:off x="572098" y="7789069"/>
            <a:ext cx="7927627" cy="376238"/>
          </a:xfrm>
          <a:prstGeom prst="rect">
            <a:avLst/>
          </a:prstGeom>
        </p:spPr>
        <p:txBody>
          <a:bodyPr lIns="0" tIns="0" rIns="0" bIns="0" rtlCol="0" anchor="t">
            <a:spAutoFit/>
          </a:bodyPr>
          <a:lstStyle/>
          <a:p>
            <a:pPr algn="l">
              <a:lnSpc>
                <a:spcPts val="3187"/>
              </a:lnSpc>
            </a:pPr>
            <a:r>
              <a:rPr lang="en-US" sz="2000">
                <a:solidFill>
                  <a:srgbClr val="4B4A4A"/>
                </a:solidFill>
                <a:latin typeface="Arimo"/>
                <a:ea typeface="Arimo"/>
                <a:cs typeface="Arimo"/>
                <a:sym typeface="Arimo"/>
              </a:rPr>
              <a:t>3. Chạy chương trình để thực thi test.</a:t>
            </a:r>
          </a:p>
        </p:txBody>
      </p:sp>
      <p:sp>
        <p:nvSpPr>
          <p:cNvPr id="16" name="TextBox 16"/>
          <p:cNvSpPr txBox="1"/>
          <p:nvPr/>
        </p:nvSpPr>
        <p:spPr>
          <a:xfrm>
            <a:off x="572098" y="8306247"/>
            <a:ext cx="7927627" cy="901005"/>
          </a:xfrm>
          <a:prstGeom prst="rect">
            <a:avLst/>
          </a:prstGeom>
        </p:spPr>
        <p:txBody>
          <a:bodyPr lIns="0" tIns="0" rIns="0" bIns="0" rtlCol="0" anchor="t">
            <a:spAutoFit/>
          </a:bodyPr>
          <a:lstStyle/>
          <a:p>
            <a:pPr algn="l">
              <a:lnSpc>
                <a:spcPts val="3187"/>
              </a:lnSpc>
            </a:pPr>
            <a:r>
              <a:rPr lang="en-US" sz="2000">
                <a:solidFill>
                  <a:srgbClr val="4B4A4A"/>
                </a:solidFill>
                <a:latin typeface="Arimo"/>
                <a:ea typeface="Arimo"/>
                <a:cs typeface="Arimo"/>
                <a:sym typeface="Arimo"/>
              </a:rPr>
              <a:t>Kết quả sẽ hiển thị trên Console, chỉ rõ số lượng test pass/fail. Nếu test thất bại, thông tin chi tiết về lỗi sẽ được cung cấp.</a:t>
            </a:r>
          </a:p>
        </p:txBody>
      </p:sp>
      <p:sp>
        <p:nvSpPr>
          <p:cNvPr id="17" name="TextBox 17"/>
          <p:cNvSpPr txBox="1"/>
          <p:nvPr/>
        </p:nvSpPr>
        <p:spPr>
          <a:xfrm>
            <a:off x="10385822" y="6256287"/>
            <a:ext cx="3221980" cy="421779"/>
          </a:xfrm>
          <a:prstGeom prst="rect">
            <a:avLst/>
          </a:prstGeom>
        </p:spPr>
        <p:txBody>
          <a:bodyPr lIns="0" tIns="0" rIns="0" bIns="0" rtlCol="0" anchor="t">
            <a:spAutoFit/>
          </a:bodyPr>
          <a:lstStyle/>
          <a:p>
            <a:pPr algn="l">
              <a:lnSpc>
                <a:spcPts val="3124"/>
              </a:lnSpc>
            </a:pPr>
            <a:r>
              <a:rPr lang="en-US" sz="2499" b="1">
                <a:solidFill>
                  <a:srgbClr val="000000"/>
                </a:solidFill>
                <a:latin typeface="Noto Serif Bold"/>
                <a:ea typeface="Noto Serif Bold"/>
                <a:cs typeface="Noto Serif Bold"/>
                <a:sym typeface="Noto Serif Bold"/>
              </a:rPr>
              <a:t>Kết quả Thực tế</a:t>
            </a:r>
          </a:p>
        </p:txBody>
      </p:sp>
      <p:sp>
        <p:nvSpPr>
          <p:cNvPr id="18" name="TextBox 18"/>
          <p:cNvSpPr txBox="1"/>
          <p:nvPr/>
        </p:nvSpPr>
        <p:spPr>
          <a:xfrm>
            <a:off x="10385822" y="6859489"/>
            <a:ext cx="6752035" cy="1313409"/>
          </a:xfrm>
          <a:prstGeom prst="rect">
            <a:avLst/>
          </a:prstGeom>
        </p:spPr>
        <p:txBody>
          <a:bodyPr lIns="0" tIns="0" rIns="0" bIns="0" rtlCol="0" anchor="t">
            <a:spAutoFit/>
          </a:bodyPr>
          <a:lstStyle/>
          <a:p>
            <a:pPr algn="l">
              <a:lnSpc>
                <a:spcPts val="3187"/>
              </a:lnSpc>
            </a:pPr>
            <a:r>
              <a:rPr lang="en-US" sz="2000">
                <a:solidFill>
                  <a:srgbClr val="000000"/>
                </a:solidFill>
                <a:latin typeface="Arimo"/>
                <a:ea typeface="Arimo"/>
                <a:cs typeface="Arimo"/>
                <a:sym typeface="Arimo"/>
              </a:rPr>
              <a:t>Tất cả các phép toán đã hoạt động đúng như kỳ vọng. Các trường hợp biên như chia cho 0 cũng được xử lý chính xác.</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5F9F2">
                <a:alpha val="90196"/>
              </a:srgbClr>
            </a:solidFill>
          </p:spPr>
        </p:sp>
      </p:grpSp>
      <p:sp>
        <p:nvSpPr>
          <p:cNvPr id="6" name="TextBox 6"/>
          <p:cNvSpPr txBox="1"/>
          <p:nvPr/>
        </p:nvSpPr>
        <p:spPr>
          <a:xfrm>
            <a:off x="992238" y="1746051"/>
            <a:ext cx="3544044" cy="452437"/>
          </a:xfrm>
          <a:prstGeom prst="rect">
            <a:avLst/>
          </a:prstGeom>
        </p:spPr>
        <p:txBody>
          <a:bodyPr lIns="0" tIns="0" rIns="0" bIns="0" rtlCol="0" anchor="t">
            <a:spAutoFit/>
          </a:bodyPr>
          <a:lstStyle/>
          <a:p>
            <a:pPr algn="l">
              <a:lnSpc>
                <a:spcPts val="3437"/>
              </a:lnSpc>
            </a:pPr>
            <a:r>
              <a:rPr lang="en-US" sz="2750" b="1">
                <a:solidFill>
                  <a:srgbClr val="006747"/>
                </a:solidFill>
                <a:latin typeface="Noto Serif Bold"/>
                <a:ea typeface="Noto Serif Bold"/>
                <a:cs typeface="Noto Serif Bold"/>
                <a:sym typeface="Noto Serif Bold"/>
              </a:rPr>
              <a:t>CHƯƠNG 4</a:t>
            </a:r>
          </a:p>
        </p:txBody>
      </p:sp>
      <p:sp>
        <p:nvSpPr>
          <p:cNvPr id="7" name="TextBox 7"/>
          <p:cNvSpPr txBox="1"/>
          <p:nvPr/>
        </p:nvSpPr>
        <p:spPr>
          <a:xfrm>
            <a:off x="992238" y="2453431"/>
            <a:ext cx="11637912" cy="914549"/>
          </a:xfrm>
          <a:prstGeom prst="rect">
            <a:avLst/>
          </a:prstGeom>
        </p:spPr>
        <p:txBody>
          <a:bodyPr lIns="0" tIns="0" rIns="0" bIns="0" rtlCol="0" anchor="t">
            <a:spAutoFit/>
          </a:bodyPr>
          <a:lstStyle/>
          <a:p>
            <a:pPr algn="l">
              <a:lnSpc>
                <a:spcPts val="6937"/>
              </a:lnSpc>
            </a:pPr>
            <a:r>
              <a:rPr lang="en-US" sz="5562" b="1">
                <a:solidFill>
                  <a:srgbClr val="006747"/>
                </a:solidFill>
                <a:latin typeface="Noto Serif Bold"/>
                <a:ea typeface="Noto Serif Bold"/>
                <a:cs typeface="Noto Serif Bold"/>
                <a:sym typeface="Noto Serif Bold"/>
              </a:rPr>
              <a:t>Vấn đề Thường gặp &amp; Khắc phục</a:t>
            </a:r>
          </a:p>
        </p:txBody>
      </p:sp>
      <p:grpSp>
        <p:nvGrpSpPr>
          <p:cNvPr id="8" name="Group 8"/>
          <p:cNvGrpSpPr/>
          <p:nvPr/>
        </p:nvGrpSpPr>
        <p:grpSpPr>
          <a:xfrm>
            <a:off x="987475" y="3788420"/>
            <a:ext cx="647402" cy="647402"/>
            <a:chOff x="0" y="0"/>
            <a:chExt cx="863203" cy="863203"/>
          </a:xfrm>
        </p:grpSpPr>
        <p:sp>
          <p:nvSpPr>
            <p:cNvPr id="9" name="Freeform 9"/>
            <p:cNvSpPr/>
            <p:nvPr/>
          </p:nvSpPr>
          <p:spPr>
            <a:xfrm>
              <a:off x="6350" y="6350"/>
              <a:ext cx="850519" cy="850519"/>
            </a:xfrm>
            <a:custGeom>
              <a:avLst/>
              <a:gdLst/>
              <a:ahLst/>
              <a:cxnLst/>
              <a:rect l="l" t="t" r="r" b="b"/>
              <a:pathLst>
                <a:path w="850519" h="850519">
                  <a:moveTo>
                    <a:pt x="0" y="340233"/>
                  </a:moveTo>
                  <a:cubicBezTo>
                    <a:pt x="0" y="152273"/>
                    <a:pt x="152273" y="0"/>
                    <a:pt x="340233" y="0"/>
                  </a:cubicBezTo>
                  <a:lnTo>
                    <a:pt x="510286" y="0"/>
                  </a:lnTo>
                  <a:cubicBezTo>
                    <a:pt x="698246" y="0"/>
                    <a:pt x="850519" y="152273"/>
                    <a:pt x="850519" y="340233"/>
                  </a:cubicBezTo>
                  <a:lnTo>
                    <a:pt x="850519" y="510286"/>
                  </a:lnTo>
                  <a:cubicBezTo>
                    <a:pt x="850519" y="698246"/>
                    <a:pt x="698246" y="850519"/>
                    <a:pt x="510286" y="850519"/>
                  </a:cubicBezTo>
                  <a:lnTo>
                    <a:pt x="340233" y="850519"/>
                  </a:lnTo>
                  <a:cubicBezTo>
                    <a:pt x="152273" y="850519"/>
                    <a:pt x="0" y="698119"/>
                    <a:pt x="0" y="510286"/>
                  </a:cubicBezTo>
                  <a:close/>
                </a:path>
              </a:pathLst>
            </a:custGeom>
            <a:solidFill>
              <a:srgbClr val="D1EFE4"/>
            </a:solidFill>
          </p:spPr>
        </p:sp>
        <p:sp>
          <p:nvSpPr>
            <p:cNvPr id="10" name="Freeform 10"/>
            <p:cNvSpPr/>
            <p:nvPr/>
          </p:nvSpPr>
          <p:spPr>
            <a:xfrm>
              <a:off x="0" y="0"/>
              <a:ext cx="863219" cy="863219"/>
            </a:xfrm>
            <a:custGeom>
              <a:avLst/>
              <a:gdLst/>
              <a:ahLst/>
              <a:cxnLst/>
              <a:rect l="l" t="t" r="r" b="b"/>
              <a:pathLst>
                <a:path w="863219" h="863219">
                  <a:moveTo>
                    <a:pt x="0" y="346583"/>
                  </a:moveTo>
                  <a:cubicBezTo>
                    <a:pt x="0" y="155194"/>
                    <a:pt x="155194" y="0"/>
                    <a:pt x="346583" y="0"/>
                  </a:cubicBezTo>
                  <a:lnTo>
                    <a:pt x="516636" y="0"/>
                  </a:lnTo>
                  <a:lnTo>
                    <a:pt x="516636" y="6350"/>
                  </a:lnTo>
                  <a:lnTo>
                    <a:pt x="516636" y="0"/>
                  </a:lnTo>
                  <a:lnTo>
                    <a:pt x="516636" y="6350"/>
                  </a:lnTo>
                  <a:lnTo>
                    <a:pt x="516636" y="0"/>
                  </a:lnTo>
                  <a:cubicBezTo>
                    <a:pt x="708025" y="0"/>
                    <a:pt x="863219" y="155194"/>
                    <a:pt x="863219" y="346583"/>
                  </a:cubicBezTo>
                  <a:lnTo>
                    <a:pt x="856869" y="346583"/>
                  </a:lnTo>
                  <a:lnTo>
                    <a:pt x="863219" y="346583"/>
                  </a:lnTo>
                  <a:lnTo>
                    <a:pt x="863219" y="516636"/>
                  </a:lnTo>
                  <a:lnTo>
                    <a:pt x="856869" y="516636"/>
                  </a:lnTo>
                  <a:lnTo>
                    <a:pt x="863219" y="516636"/>
                  </a:lnTo>
                  <a:cubicBezTo>
                    <a:pt x="863219" y="708025"/>
                    <a:pt x="708025" y="863219"/>
                    <a:pt x="516636" y="863219"/>
                  </a:cubicBezTo>
                  <a:lnTo>
                    <a:pt x="516636" y="856869"/>
                  </a:lnTo>
                  <a:lnTo>
                    <a:pt x="516636" y="863219"/>
                  </a:lnTo>
                  <a:lnTo>
                    <a:pt x="346583" y="863219"/>
                  </a:lnTo>
                  <a:lnTo>
                    <a:pt x="346583" y="856869"/>
                  </a:lnTo>
                  <a:lnTo>
                    <a:pt x="346583" y="863219"/>
                  </a:lnTo>
                  <a:cubicBezTo>
                    <a:pt x="155194" y="863219"/>
                    <a:pt x="0" y="708025"/>
                    <a:pt x="0" y="516636"/>
                  </a:cubicBezTo>
                  <a:lnTo>
                    <a:pt x="0" y="346583"/>
                  </a:lnTo>
                  <a:lnTo>
                    <a:pt x="6350" y="346583"/>
                  </a:lnTo>
                  <a:lnTo>
                    <a:pt x="0" y="346583"/>
                  </a:lnTo>
                  <a:moveTo>
                    <a:pt x="12700" y="346583"/>
                  </a:moveTo>
                  <a:lnTo>
                    <a:pt x="12700" y="516636"/>
                  </a:lnTo>
                  <a:lnTo>
                    <a:pt x="6350" y="516636"/>
                  </a:lnTo>
                  <a:lnTo>
                    <a:pt x="12700" y="516636"/>
                  </a:lnTo>
                  <a:cubicBezTo>
                    <a:pt x="12700" y="701040"/>
                    <a:pt x="162179" y="850519"/>
                    <a:pt x="346583" y="850519"/>
                  </a:cubicBezTo>
                  <a:lnTo>
                    <a:pt x="516636" y="850519"/>
                  </a:lnTo>
                  <a:cubicBezTo>
                    <a:pt x="701040" y="850519"/>
                    <a:pt x="850519" y="701040"/>
                    <a:pt x="850519" y="516636"/>
                  </a:cubicBezTo>
                  <a:lnTo>
                    <a:pt x="850519" y="346583"/>
                  </a:lnTo>
                  <a:cubicBezTo>
                    <a:pt x="850519" y="162179"/>
                    <a:pt x="701040" y="12700"/>
                    <a:pt x="516636" y="12700"/>
                  </a:cubicBezTo>
                  <a:lnTo>
                    <a:pt x="346583" y="12700"/>
                  </a:lnTo>
                  <a:lnTo>
                    <a:pt x="346583" y="6350"/>
                  </a:lnTo>
                  <a:lnTo>
                    <a:pt x="346583" y="12700"/>
                  </a:lnTo>
                  <a:cubicBezTo>
                    <a:pt x="162179" y="12700"/>
                    <a:pt x="12700" y="162179"/>
                    <a:pt x="12700" y="346583"/>
                  </a:cubicBezTo>
                  <a:close/>
                </a:path>
              </a:pathLst>
            </a:custGeom>
            <a:solidFill>
              <a:srgbClr val="B7D5CA"/>
            </a:solidFill>
          </p:spPr>
        </p:sp>
      </p:grpSp>
      <p:sp>
        <p:nvSpPr>
          <p:cNvPr id="11" name="TextBox 11"/>
          <p:cNvSpPr txBox="1"/>
          <p:nvPr/>
        </p:nvSpPr>
        <p:spPr>
          <a:xfrm>
            <a:off x="1098575" y="3903464"/>
            <a:ext cx="425202" cy="474464"/>
          </a:xfrm>
          <a:prstGeom prst="rect">
            <a:avLst/>
          </a:prstGeom>
        </p:spPr>
        <p:txBody>
          <a:bodyPr lIns="0" tIns="0" rIns="0" bIns="0" rtlCol="0" anchor="t">
            <a:spAutoFit/>
          </a:bodyPr>
          <a:lstStyle/>
          <a:p>
            <a:pPr algn="ctr">
              <a:lnSpc>
                <a:spcPts val="3312"/>
              </a:lnSpc>
            </a:pPr>
            <a:r>
              <a:rPr lang="en-US" sz="3312" b="1">
                <a:solidFill>
                  <a:srgbClr val="4B4A4A"/>
                </a:solidFill>
                <a:latin typeface="Noto Serif Bold"/>
                <a:ea typeface="Noto Serif Bold"/>
                <a:cs typeface="Noto Serif Bold"/>
                <a:sym typeface="Noto Serif Bold"/>
              </a:rPr>
              <a:t>1</a:t>
            </a:r>
          </a:p>
        </p:txBody>
      </p:sp>
      <p:sp>
        <p:nvSpPr>
          <p:cNvPr id="12" name="TextBox 12"/>
          <p:cNvSpPr txBox="1"/>
          <p:nvPr/>
        </p:nvSpPr>
        <p:spPr>
          <a:xfrm>
            <a:off x="1913632" y="3880991"/>
            <a:ext cx="7047459" cy="452437"/>
          </a:xfrm>
          <a:prstGeom prst="rect">
            <a:avLst/>
          </a:prstGeom>
        </p:spPr>
        <p:txBody>
          <a:bodyPr lIns="0" tIns="0" rIns="0" bIns="0" rtlCol="0" anchor="t">
            <a:spAutoFit/>
          </a:bodyPr>
          <a:lstStyle/>
          <a:p>
            <a:pPr algn="l">
              <a:lnSpc>
                <a:spcPts val="3437"/>
              </a:lnSpc>
            </a:pPr>
            <a:r>
              <a:rPr lang="en-US" sz="2750" b="1">
                <a:solidFill>
                  <a:srgbClr val="4B4A4A"/>
                </a:solidFill>
                <a:latin typeface="Noto Serif Bold"/>
                <a:ea typeface="Noto Serif Bold"/>
                <a:cs typeface="Noto Serif Bold"/>
                <a:sym typeface="Noto Serif Bold"/>
              </a:rPr>
              <a:t>Lỗi không tìm thấy file header/thư viện</a:t>
            </a:r>
          </a:p>
        </p:txBody>
      </p:sp>
      <p:sp>
        <p:nvSpPr>
          <p:cNvPr id="13" name="TextBox 13"/>
          <p:cNvSpPr txBox="1"/>
          <p:nvPr/>
        </p:nvSpPr>
        <p:spPr>
          <a:xfrm>
            <a:off x="1913632" y="4398764"/>
            <a:ext cx="7053114" cy="1494235"/>
          </a:xfrm>
          <a:prstGeom prst="rect">
            <a:avLst/>
          </a:prstGeom>
        </p:spPr>
        <p:txBody>
          <a:bodyPr lIns="0" tIns="0" rIns="0" bIns="0" rtlCol="0" anchor="t">
            <a:spAutoFit/>
          </a:bodyPr>
          <a:lstStyle/>
          <a:p>
            <a:pPr algn="l">
              <a:lnSpc>
                <a:spcPts val="3562"/>
              </a:lnSpc>
            </a:pPr>
            <a:r>
              <a:rPr lang="en-US" sz="2187">
                <a:solidFill>
                  <a:srgbClr val="4B4A4A"/>
                </a:solidFill>
                <a:latin typeface="Arimo"/>
                <a:ea typeface="Arimo"/>
                <a:cs typeface="Arimo"/>
                <a:sym typeface="Arimo"/>
              </a:rPr>
              <a:t>Đảm bảo cấu hình đúng đường dẫn include và lib trong cài đặt dự án Visual Studio (ví dụ: C:\cppunit-1.15.1\include).</a:t>
            </a:r>
          </a:p>
        </p:txBody>
      </p:sp>
      <p:grpSp>
        <p:nvGrpSpPr>
          <p:cNvPr id="14" name="Group 14"/>
          <p:cNvGrpSpPr/>
          <p:nvPr/>
        </p:nvGrpSpPr>
        <p:grpSpPr>
          <a:xfrm>
            <a:off x="9316342" y="3788420"/>
            <a:ext cx="647403" cy="647402"/>
            <a:chOff x="0" y="0"/>
            <a:chExt cx="863203" cy="863203"/>
          </a:xfrm>
        </p:grpSpPr>
        <p:sp>
          <p:nvSpPr>
            <p:cNvPr id="15" name="Freeform 15"/>
            <p:cNvSpPr/>
            <p:nvPr/>
          </p:nvSpPr>
          <p:spPr>
            <a:xfrm>
              <a:off x="6350" y="6350"/>
              <a:ext cx="850519" cy="850519"/>
            </a:xfrm>
            <a:custGeom>
              <a:avLst/>
              <a:gdLst/>
              <a:ahLst/>
              <a:cxnLst/>
              <a:rect l="l" t="t" r="r" b="b"/>
              <a:pathLst>
                <a:path w="850519" h="850519">
                  <a:moveTo>
                    <a:pt x="0" y="340233"/>
                  </a:moveTo>
                  <a:cubicBezTo>
                    <a:pt x="0" y="152273"/>
                    <a:pt x="152273" y="0"/>
                    <a:pt x="340233" y="0"/>
                  </a:cubicBezTo>
                  <a:lnTo>
                    <a:pt x="510286" y="0"/>
                  </a:lnTo>
                  <a:cubicBezTo>
                    <a:pt x="698246" y="0"/>
                    <a:pt x="850519" y="152273"/>
                    <a:pt x="850519" y="340233"/>
                  </a:cubicBezTo>
                  <a:lnTo>
                    <a:pt x="850519" y="510286"/>
                  </a:lnTo>
                  <a:cubicBezTo>
                    <a:pt x="850519" y="698246"/>
                    <a:pt x="698246" y="850519"/>
                    <a:pt x="510286" y="850519"/>
                  </a:cubicBezTo>
                  <a:lnTo>
                    <a:pt x="340233" y="850519"/>
                  </a:lnTo>
                  <a:cubicBezTo>
                    <a:pt x="152273" y="850519"/>
                    <a:pt x="0" y="698119"/>
                    <a:pt x="0" y="510286"/>
                  </a:cubicBezTo>
                  <a:close/>
                </a:path>
              </a:pathLst>
            </a:custGeom>
            <a:solidFill>
              <a:srgbClr val="D1EFE4"/>
            </a:solidFill>
          </p:spPr>
        </p:sp>
        <p:sp>
          <p:nvSpPr>
            <p:cNvPr id="16" name="Freeform 16"/>
            <p:cNvSpPr/>
            <p:nvPr/>
          </p:nvSpPr>
          <p:spPr>
            <a:xfrm>
              <a:off x="0" y="0"/>
              <a:ext cx="863219" cy="863219"/>
            </a:xfrm>
            <a:custGeom>
              <a:avLst/>
              <a:gdLst/>
              <a:ahLst/>
              <a:cxnLst/>
              <a:rect l="l" t="t" r="r" b="b"/>
              <a:pathLst>
                <a:path w="863219" h="863219">
                  <a:moveTo>
                    <a:pt x="0" y="346583"/>
                  </a:moveTo>
                  <a:cubicBezTo>
                    <a:pt x="0" y="155194"/>
                    <a:pt x="155194" y="0"/>
                    <a:pt x="346583" y="0"/>
                  </a:cubicBezTo>
                  <a:lnTo>
                    <a:pt x="516636" y="0"/>
                  </a:lnTo>
                  <a:lnTo>
                    <a:pt x="516636" y="6350"/>
                  </a:lnTo>
                  <a:lnTo>
                    <a:pt x="516636" y="0"/>
                  </a:lnTo>
                  <a:lnTo>
                    <a:pt x="516636" y="6350"/>
                  </a:lnTo>
                  <a:lnTo>
                    <a:pt x="516636" y="0"/>
                  </a:lnTo>
                  <a:cubicBezTo>
                    <a:pt x="708025" y="0"/>
                    <a:pt x="863219" y="155194"/>
                    <a:pt x="863219" y="346583"/>
                  </a:cubicBezTo>
                  <a:lnTo>
                    <a:pt x="856869" y="346583"/>
                  </a:lnTo>
                  <a:lnTo>
                    <a:pt x="863219" y="346583"/>
                  </a:lnTo>
                  <a:lnTo>
                    <a:pt x="863219" y="516636"/>
                  </a:lnTo>
                  <a:lnTo>
                    <a:pt x="856869" y="516636"/>
                  </a:lnTo>
                  <a:lnTo>
                    <a:pt x="863219" y="516636"/>
                  </a:lnTo>
                  <a:cubicBezTo>
                    <a:pt x="863219" y="708025"/>
                    <a:pt x="708025" y="863219"/>
                    <a:pt x="516636" y="863219"/>
                  </a:cubicBezTo>
                  <a:lnTo>
                    <a:pt x="516636" y="856869"/>
                  </a:lnTo>
                  <a:lnTo>
                    <a:pt x="516636" y="863219"/>
                  </a:lnTo>
                  <a:lnTo>
                    <a:pt x="346583" y="863219"/>
                  </a:lnTo>
                  <a:lnTo>
                    <a:pt x="346583" y="856869"/>
                  </a:lnTo>
                  <a:lnTo>
                    <a:pt x="346583" y="863219"/>
                  </a:lnTo>
                  <a:cubicBezTo>
                    <a:pt x="155194" y="863219"/>
                    <a:pt x="0" y="708025"/>
                    <a:pt x="0" y="516636"/>
                  </a:cubicBezTo>
                  <a:lnTo>
                    <a:pt x="0" y="346583"/>
                  </a:lnTo>
                  <a:lnTo>
                    <a:pt x="6350" y="346583"/>
                  </a:lnTo>
                  <a:lnTo>
                    <a:pt x="0" y="346583"/>
                  </a:lnTo>
                  <a:moveTo>
                    <a:pt x="12700" y="346583"/>
                  </a:moveTo>
                  <a:lnTo>
                    <a:pt x="12700" y="516636"/>
                  </a:lnTo>
                  <a:lnTo>
                    <a:pt x="6350" y="516636"/>
                  </a:lnTo>
                  <a:lnTo>
                    <a:pt x="12700" y="516636"/>
                  </a:lnTo>
                  <a:cubicBezTo>
                    <a:pt x="12700" y="701040"/>
                    <a:pt x="162179" y="850519"/>
                    <a:pt x="346583" y="850519"/>
                  </a:cubicBezTo>
                  <a:lnTo>
                    <a:pt x="516636" y="850519"/>
                  </a:lnTo>
                  <a:cubicBezTo>
                    <a:pt x="701040" y="850519"/>
                    <a:pt x="850519" y="701040"/>
                    <a:pt x="850519" y="516636"/>
                  </a:cubicBezTo>
                  <a:lnTo>
                    <a:pt x="850519" y="346583"/>
                  </a:lnTo>
                  <a:cubicBezTo>
                    <a:pt x="850519" y="162179"/>
                    <a:pt x="701040" y="12700"/>
                    <a:pt x="516636" y="12700"/>
                  </a:cubicBezTo>
                  <a:lnTo>
                    <a:pt x="346583" y="12700"/>
                  </a:lnTo>
                  <a:lnTo>
                    <a:pt x="346583" y="6350"/>
                  </a:lnTo>
                  <a:lnTo>
                    <a:pt x="346583" y="12700"/>
                  </a:lnTo>
                  <a:cubicBezTo>
                    <a:pt x="162179" y="12700"/>
                    <a:pt x="12700" y="162179"/>
                    <a:pt x="12700" y="346583"/>
                  </a:cubicBezTo>
                  <a:close/>
                </a:path>
              </a:pathLst>
            </a:custGeom>
            <a:solidFill>
              <a:srgbClr val="B7D5CA"/>
            </a:solidFill>
          </p:spPr>
        </p:sp>
      </p:grpSp>
      <p:sp>
        <p:nvSpPr>
          <p:cNvPr id="17" name="TextBox 17"/>
          <p:cNvSpPr txBox="1"/>
          <p:nvPr/>
        </p:nvSpPr>
        <p:spPr>
          <a:xfrm>
            <a:off x="9427444" y="3903464"/>
            <a:ext cx="425203" cy="474464"/>
          </a:xfrm>
          <a:prstGeom prst="rect">
            <a:avLst/>
          </a:prstGeom>
        </p:spPr>
        <p:txBody>
          <a:bodyPr lIns="0" tIns="0" rIns="0" bIns="0" rtlCol="0" anchor="t">
            <a:spAutoFit/>
          </a:bodyPr>
          <a:lstStyle/>
          <a:p>
            <a:pPr algn="ctr">
              <a:lnSpc>
                <a:spcPts val="3312"/>
              </a:lnSpc>
            </a:pPr>
            <a:r>
              <a:rPr lang="en-US" sz="3312" b="1">
                <a:solidFill>
                  <a:srgbClr val="4B4A4A"/>
                </a:solidFill>
                <a:latin typeface="Noto Serif Bold"/>
                <a:ea typeface="Noto Serif Bold"/>
                <a:cs typeface="Noto Serif Bold"/>
                <a:sym typeface="Noto Serif Bold"/>
              </a:rPr>
              <a:t>2</a:t>
            </a:r>
          </a:p>
        </p:txBody>
      </p:sp>
      <p:sp>
        <p:nvSpPr>
          <p:cNvPr id="18" name="TextBox 18"/>
          <p:cNvSpPr txBox="1"/>
          <p:nvPr/>
        </p:nvSpPr>
        <p:spPr>
          <a:xfrm>
            <a:off x="10242500" y="3880991"/>
            <a:ext cx="3544044" cy="452437"/>
          </a:xfrm>
          <a:prstGeom prst="rect">
            <a:avLst/>
          </a:prstGeom>
        </p:spPr>
        <p:txBody>
          <a:bodyPr lIns="0" tIns="0" rIns="0" bIns="0" rtlCol="0" anchor="t">
            <a:spAutoFit/>
          </a:bodyPr>
          <a:lstStyle/>
          <a:p>
            <a:pPr algn="l">
              <a:lnSpc>
                <a:spcPts val="3437"/>
              </a:lnSpc>
            </a:pPr>
            <a:r>
              <a:rPr lang="en-US" sz="2750" b="1">
                <a:solidFill>
                  <a:srgbClr val="4B4A4A"/>
                </a:solidFill>
                <a:latin typeface="Noto Serif Bold"/>
                <a:ea typeface="Noto Serif Bold"/>
                <a:cs typeface="Noto Serif Bold"/>
                <a:sym typeface="Noto Serif Bold"/>
              </a:rPr>
              <a:t>Lỗi thiếu file DLL</a:t>
            </a:r>
          </a:p>
        </p:txBody>
      </p:sp>
      <p:sp>
        <p:nvSpPr>
          <p:cNvPr id="19" name="TextBox 19"/>
          <p:cNvSpPr txBox="1"/>
          <p:nvPr/>
        </p:nvSpPr>
        <p:spPr>
          <a:xfrm>
            <a:off x="10242500" y="4398764"/>
            <a:ext cx="7053262" cy="1475185"/>
          </a:xfrm>
          <a:prstGeom prst="rect">
            <a:avLst/>
          </a:prstGeom>
        </p:spPr>
        <p:txBody>
          <a:bodyPr lIns="0" tIns="0" rIns="0" bIns="0" rtlCol="0" anchor="t">
            <a:spAutoFit/>
          </a:bodyPr>
          <a:lstStyle/>
          <a:p>
            <a:pPr algn="l">
              <a:lnSpc>
                <a:spcPts val="3562"/>
              </a:lnSpc>
            </a:pPr>
            <a:r>
              <a:rPr lang="en-US" sz="2187">
                <a:solidFill>
                  <a:srgbClr val="4B4A4A"/>
                </a:solidFill>
                <a:latin typeface="Arimo"/>
                <a:ea typeface="Arimo"/>
                <a:cs typeface="Arimo"/>
                <a:sym typeface="Arimo"/>
              </a:rPr>
              <a:t>Sao chép file .dll (ví dụ: cppunit.dll) vào thư mục thực thi của dự án hoặc thêm đường dẫn vào biến PATH của Windows.</a:t>
            </a:r>
          </a:p>
        </p:txBody>
      </p:sp>
      <p:grpSp>
        <p:nvGrpSpPr>
          <p:cNvPr id="20" name="Group 20"/>
          <p:cNvGrpSpPr/>
          <p:nvPr/>
        </p:nvGrpSpPr>
        <p:grpSpPr>
          <a:xfrm>
            <a:off x="987475" y="6455271"/>
            <a:ext cx="647402" cy="647402"/>
            <a:chOff x="0" y="0"/>
            <a:chExt cx="863203" cy="863203"/>
          </a:xfrm>
        </p:grpSpPr>
        <p:sp>
          <p:nvSpPr>
            <p:cNvPr id="21" name="Freeform 21"/>
            <p:cNvSpPr/>
            <p:nvPr/>
          </p:nvSpPr>
          <p:spPr>
            <a:xfrm>
              <a:off x="6350" y="6350"/>
              <a:ext cx="850519" cy="850519"/>
            </a:xfrm>
            <a:custGeom>
              <a:avLst/>
              <a:gdLst/>
              <a:ahLst/>
              <a:cxnLst/>
              <a:rect l="l" t="t" r="r" b="b"/>
              <a:pathLst>
                <a:path w="850519" h="850519">
                  <a:moveTo>
                    <a:pt x="0" y="340233"/>
                  </a:moveTo>
                  <a:cubicBezTo>
                    <a:pt x="0" y="152273"/>
                    <a:pt x="152273" y="0"/>
                    <a:pt x="340233" y="0"/>
                  </a:cubicBezTo>
                  <a:lnTo>
                    <a:pt x="510286" y="0"/>
                  </a:lnTo>
                  <a:cubicBezTo>
                    <a:pt x="698246" y="0"/>
                    <a:pt x="850519" y="152273"/>
                    <a:pt x="850519" y="340233"/>
                  </a:cubicBezTo>
                  <a:lnTo>
                    <a:pt x="850519" y="510286"/>
                  </a:lnTo>
                  <a:cubicBezTo>
                    <a:pt x="850519" y="698246"/>
                    <a:pt x="698246" y="850519"/>
                    <a:pt x="510286" y="850519"/>
                  </a:cubicBezTo>
                  <a:lnTo>
                    <a:pt x="340233" y="850519"/>
                  </a:lnTo>
                  <a:cubicBezTo>
                    <a:pt x="152273" y="850519"/>
                    <a:pt x="0" y="698119"/>
                    <a:pt x="0" y="510286"/>
                  </a:cubicBezTo>
                  <a:close/>
                </a:path>
              </a:pathLst>
            </a:custGeom>
            <a:solidFill>
              <a:srgbClr val="D1EFE4"/>
            </a:solidFill>
          </p:spPr>
        </p:sp>
        <p:sp>
          <p:nvSpPr>
            <p:cNvPr id="22" name="Freeform 22"/>
            <p:cNvSpPr/>
            <p:nvPr/>
          </p:nvSpPr>
          <p:spPr>
            <a:xfrm>
              <a:off x="0" y="0"/>
              <a:ext cx="863219" cy="863219"/>
            </a:xfrm>
            <a:custGeom>
              <a:avLst/>
              <a:gdLst/>
              <a:ahLst/>
              <a:cxnLst/>
              <a:rect l="l" t="t" r="r" b="b"/>
              <a:pathLst>
                <a:path w="863219" h="863219">
                  <a:moveTo>
                    <a:pt x="0" y="346583"/>
                  </a:moveTo>
                  <a:cubicBezTo>
                    <a:pt x="0" y="155194"/>
                    <a:pt x="155194" y="0"/>
                    <a:pt x="346583" y="0"/>
                  </a:cubicBezTo>
                  <a:lnTo>
                    <a:pt x="516636" y="0"/>
                  </a:lnTo>
                  <a:lnTo>
                    <a:pt x="516636" y="6350"/>
                  </a:lnTo>
                  <a:lnTo>
                    <a:pt x="516636" y="0"/>
                  </a:lnTo>
                  <a:lnTo>
                    <a:pt x="516636" y="6350"/>
                  </a:lnTo>
                  <a:lnTo>
                    <a:pt x="516636" y="0"/>
                  </a:lnTo>
                  <a:cubicBezTo>
                    <a:pt x="708025" y="0"/>
                    <a:pt x="863219" y="155194"/>
                    <a:pt x="863219" y="346583"/>
                  </a:cubicBezTo>
                  <a:lnTo>
                    <a:pt x="856869" y="346583"/>
                  </a:lnTo>
                  <a:lnTo>
                    <a:pt x="863219" y="346583"/>
                  </a:lnTo>
                  <a:lnTo>
                    <a:pt x="863219" y="516636"/>
                  </a:lnTo>
                  <a:lnTo>
                    <a:pt x="856869" y="516636"/>
                  </a:lnTo>
                  <a:lnTo>
                    <a:pt x="863219" y="516636"/>
                  </a:lnTo>
                  <a:cubicBezTo>
                    <a:pt x="863219" y="708025"/>
                    <a:pt x="708025" y="863219"/>
                    <a:pt x="516636" y="863219"/>
                  </a:cubicBezTo>
                  <a:lnTo>
                    <a:pt x="516636" y="856869"/>
                  </a:lnTo>
                  <a:lnTo>
                    <a:pt x="516636" y="863219"/>
                  </a:lnTo>
                  <a:lnTo>
                    <a:pt x="346583" y="863219"/>
                  </a:lnTo>
                  <a:lnTo>
                    <a:pt x="346583" y="856869"/>
                  </a:lnTo>
                  <a:lnTo>
                    <a:pt x="346583" y="863219"/>
                  </a:lnTo>
                  <a:cubicBezTo>
                    <a:pt x="155194" y="863219"/>
                    <a:pt x="0" y="708025"/>
                    <a:pt x="0" y="516636"/>
                  </a:cubicBezTo>
                  <a:lnTo>
                    <a:pt x="0" y="346583"/>
                  </a:lnTo>
                  <a:lnTo>
                    <a:pt x="6350" y="346583"/>
                  </a:lnTo>
                  <a:lnTo>
                    <a:pt x="0" y="346583"/>
                  </a:lnTo>
                  <a:moveTo>
                    <a:pt x="12700" y="346583"/>
                  </a:moveTo>
                  <a:lnTo>
                    <a:pt x="12700" y="516636"/>
                  </a:lnTo>
                  <a:lnTo>
                    <a:pt x="6350" y="516636"/>
                  </a:lnTo>
                  <a:lnTo>
                    <a:pt x="12700" y="516636"/>
                  </a:lnTo>
                  <a:cubicBezTo>
                    <a:pt x="12700" y="701040"/>
                    <a:pt x="162179" y="850519"/>
                    <a:pt x="346583" y="850519"/>
                  </a:cubicBezTo>
                  <a:lnTo>
                    <a:pt x="516636" y="850519"/>
                  </a:lnTo>
                  <a:cubicBezTo>
                    <a:pt x="701040" y="850519"/>
                    <a:pt x="850519" y="701040"/>
                    <a:pt x="850519" y="516636"/>
                  </a:cubicBezTo>
                  <a:lnTo>
                    <a:pt x="850519" y="346583"/>
                  </a:lnTo>
                  <a:cubicBezTo>
                    <a:pt x="850519" y="162179"/>
                    <a:pt x="701040" y="12700"/>
                    <a:pt x="516636" y="12700"/>
                  </a:cubicBezTo>
                  <a:lnTo>
                    <a:pt x="346583" y="12700"/>
                  </a:lnTo>
                  <a:lnTo>
                    <a:pt x="346583" y="6350"/>
                  </a:lnTo>
                  <a:lnTo>
                    <a:pt x="346583" y="12700"/>
                  </a:lnTo>
                  <a:cubicBezTo>
                    <a:pt x="162179" y="12700"/>
                    <a:pt x="12700" y="162179"/>
                    <a:pt x="12700" y="346583"/>
                  </a:cubicBezTo>
                  <a:close/>
                </a:path>
              </a:pathLst>
            </a:custGeom>
            <a:solidFill>
              <a:srgbClr val="B7D5CA"/>
            </a:solidFill>
          </p:spPr>
        </p:sp>
      </p:grpSp>
      <p:sp>
        <p:nvSpPr>
          <p:cNvPr id="23" name="TextBox 23"/>
          <p:cNvSpPr txBox="1"/>
          <p:nvPr/>
        </p:nvSpPr>
        <p:spPr>
          <a:xfrm>
            <a:off x="1098575" y="6570315"/>
            <a:ext cx="425202" cy="474464"/>
          </a:xfrm>
          <a:prstGeom prst="rect">
            <a:avLst/>
          </a:prstGeom>
        </p:spPr>
        <p:txBody>
          <a:bodyPr lIns="0" tIns="0" rIns="0" bIns="0" rtlCol="0" anchor="t">
            <a:spAutoFit/>
          </a:bodyPr>
          <a:lstStyle/>
          <a:p>
            <a:pPr algn="ctr">
              <a:lnSpc>
                <a:spcPts val="3312"/>
              </a:lnSpc>
            </a:pPr>
            <a:r>
              <a:rPr lang="en-US" sz="3312" b="1">
                <a:solidFill>
                  <a:srgbClr val="4B4A4A"/>
                </a:solidFill>
                <a:latin typeface="Noto Serif Bold"/>
                <a:ea typeface="Noto Serif Bold"/>
                <a:cs typeface="Noto Serif Bold"/>
                <a:sym typeface="Noto Serif Bold"/>
              </a:rPr>
              <a:t>3</a:t>
            </a:r>
          </a:p>
        </p:txBody>
      </p:sp>
      <p:sp>
        <p:nvSpPr>
          <p:cNvPr id="24" name="TextBox 24"/>
          <p:cNvSpPr txBox="1"/>
          <p:nvPr/>
        </p:nvSpPr>
        <p:spPr>
          <a:xfrm>
            <a:off x="1913632" y="6547843"/>
            <a:ext cx="4492229" cy="452437"/>
          </a:xfrm>
          <a:prstGeom prst="rect">
            <a:avLst/>
          </a:prstGeom>
        </p:spPr>
        <p:txBody>
          <a:bodyPr lIns="0" tIns="0" rIns="0" bIns="0" rtlCol="0" anchor="t">
            <a:spAutoFit/>
          </a:bodyPr>
          <a:lstStyle/>
          <a:p>
            <a:pPr algn="l">
              <a:lnSpc>
                <a:spcPts val="3437"/>
              </a:lnSpc>
            </a:pPr>
            <a:r>
              <a:rPr lang="en-US" sz="2750" b="1">
                <a:solidFill>
                  <a:srgbClr val="4B4A4A"/>
                </a:solidFill>
                <a:latin typeface="Noto Serif Bold"/>
                <a:ea typeface="Noto Serif Bold"/>
                <a:cs typeface="Noto Serif Bold"/>
                <a:sym typeface="Noto Serif Bold"/>
              </a:rPr>
              <a:t>Test không thực thi đúng</a:t>
            </a:r>
          </a:p>
        </p:txBody>
      </p:sp>
      <p:sp>
        <p:nvSpPr>
          <p:cNvPr id="25" name="TextBox 25"/>
          <p:cNvSpPr txBox="1"/>
          <p:nvPr/>
        </p:nvSpPr>
        <p:spPr>
          <a:xfrm>
            <a:off x="1913632" y="7065615"/>
            <a:ext cx="7053114" cy="1012031"/>
          </a:xfrm>
          <a:prstGeom prst="rect">
            <a:avLst/>
          </a:prstGeom>
        </p:spPr>
        <p:txBody>
          <a:bodyPr lIns="0" tIns="0" rIns="0" bIns="0" rtlCol="0" anchor="t">
            <a:spAutoFit/>
          </a:bodyPr>
          <a:lstStyle/>
          <a:p>
            <a:pPr algn="l">
              <a:lnSpc>
                <a:spcPts val="3562"/>
              </a:lnSpc>
            </a:pPr>
            <a:r>
              <a:rPr lang="en-US" sz="2187">
                <a:solidFill>
                  <a:srgbClr val="4B4A4A"/>
                </a:solidFill>
                <a:latin typeface="Arimo"/>
                <a:ea typeface="Arimo"/>
                <a:cs typeface="Arimo"/>
                <a:sym typeface="Arimo"/>
              </a:rPr>
              <a:t>Kiểm tra và bổ sung các lệnh đăng ký tập hợp kiểm thử cần thiết để đảm bảo tất cả test case được chạy.</a:t>
            </a:r>
          </a:p>
        </p:txBody>
      </p:sp>
      <p:grpSp>
        <p:nvGrpSpPr>
          <p:cNvPr id="26" name="Group 26"/>
          <p:cNvGrpSpPr/>
          <p:nvPr/>
        </p:nvGrpSpPr>
        <p:grpSpPr>
          <a:xfrm>
            <a:off x="9316342" y="6455271"/>
            <a:ext cx="647403" cy="647402"/>
            <a:chOff x="0" y="0"/>
            <a:chExt cx="863203" cy="863203"/>
          </a:xfrm>
        </p:grpSpPr>
        <p:sp>
          <p:nvSpPr>
            <p:cNvPr id="27" name="Freeform 27"/>
            <p:cNvSpPr/>
            <p:nvPr/>
          </p:nvSpPr>
          <p:spPr>
            <a:xfrm>
              <a:off x="6350" y="6350"/>
              <a:ext cx="850519" cy="850519"/>
            </a:xfrm>
            <a:custGeom>
              <a:avLst/>
              <a:gdLst/>
              <a:ahLst/>
              <a:cxnLst/>
              <a:rect l="l" t="t" r="r" b="b"/>
              <a:pathLst>
                <a:path w="850519" h="850519">
                  <a:moveTo>
                    <a:pt x="0" y="340233"/>
                  </a:moveTo>
                  <a:cubicBezTo>
                    <a:pt x="0" y="152273"/>
                    <a:pt x="152273" y="0"/>
                    <a:pt x="340233" y="0"/>
                  </a:cubicBezTo>
                  <a:lnTo>
                    <a:pt x="510286" y="0"/>
                  </a:lnTo>
                  <a:cubicBezTo>
                    <a:pt x="698246" y="0"/>
                    <a:pt x="850519" y="152273"/>
                    <a:pt x="850519" y="340233"/>
                  </a:cubicBezTo>
                  <a:lnTo>
                    <a:pt x="850519" y="510286"/>
                  </a:lnTo>
                  <a:cubicBezTo>
                    <a:pt x="850519" y="698246"/>
                    <a:pt x="698246" y="850519"/>
                    <a:pt x="510286" y="850519"/>
                  </a:cubicBezTo>
                  <a:lnTo>
                    <a:pt x="340233" y="850519"/>
                  </a:lnTo>
                  <a:cubicBezTo>
                    <a:pt x="152273" y="850519"/>
                    <a:pt x="0" y="698119"/>
                    <a:pt x="0" y="510286"/>
                  </a:cubicBezTo>
                  <a:close/>
                </a:path>
              </a:pathLst>
            </a:custGeom>
            <a:solidFill>
              <a:srgbClr val="D1EFE4"/>
            </a:solidFill>
          </p:spPr>
        </p:sp>
        <p:sp>
          <p:nvSpPr>
            <p:cNvPr id="28" name="Freeform 28"/>
            <p:cNvSpPr/>
            <p:nvPr/>
          </p:nvSpPr>
          <p:spPr>
            <a:xfrm>
              <a:off x="0" y="0"/>
              <a:ext cx="863219" cy="863219"/>
            </a:xfrm>
            <a:custGeom>
              <a:avLst/>
              <a:gdLst/>
              <a:ahLst/>
              <a:cxnLst/>
              <a:rect l="l" t="t" r="r" b="b"/>
              <a:pathLst>
                <a:path w="863219" h="863219">
                  <a:moveTo>
                    <a:pt x="0" y="346583"/>
                  </a:moveTo>
                  <a:cubicBezTo>
                    <a:pt x="0" y="155194"/>
                    <a:pt x="155194" y="0"/>
                    <a:pt x="346583" y="0"/>
                  </a:cubicBezTo>
                  <a:lnTo>
                    <a:pt x="516636" y="0"/>
                  </a:lnTo>
                  <a:lnTo>
                    <a:pt x="516636" y="6350"/>
                  </a:lnTo>
                  <a:lnTo>
                    <a:pt x="516636" y="0"/>
                  </a:lnTo>
                  <a:lnTo>
                    <a:pt x="516636" y="6350"/>
                  </a:lnTo>
                  <a:lnTo>
                    <a:pt x="516636" y="0"/>
                  </a:lnTo>
                  <a:cubicBezTo>
                    <a:pt x="708025" y="0"/>
                    <a:pt x="863219" y="155194"/>
                    <a:pt x="863219" y="346583"/>
                  </a:cubicBezTo>
                  <a:lnTo>
                    <a:pt x="856869" y="346583"/>
                  </a:lnTo>
                  <a:lnTo>
                    <a:pt x="863219" y="346583"/>
                  </a:lnTo>
                  <a:lnTo>
                    <a:pt x="863219" y="516636"/>
                  </a:lnTo>
                  <a:lnTo>
                    <a:pt x="856869" y="516636"/>
                  </a:lnTo>
                  <a:lnTo>
                    <a:pt x="863219" y="516636"/>
                  </a:lnTo>
                  <a:cubicBezTo>
                    <a:pt x="863219" y="708025"/>
                    <a:pt x="708025" y="863219"/>
                    <a:pt x="516636" y="863219"/>
                  </a:cubicBezTo>
                  <a:lnTo>
                    <a:pt x="516636" y="856869"/>
                  </a:lnTo>
                  <a:lnTo>
                    <a:pt x="516636" y="863219"/>
                  </a:lnTo>
                  <a:lnTo>
                    <a:pt x="346583" y="863219"/>
                  </a:lnTo>
                  <a:lnTo>
                    <a:pt x="346583" y="856869"/>
                  </a:lnTo>
                  <a:lnTo>
                    <a:pt x="346583" y="863219"/>
                  </a:lnTo>
                  <a:cubicBezTo>
                    <a:pt x="155194" y="863219"/>
                    <a:pt x="0" y="708025"/>
                    <a:pt x="0" y="516636"/>
                  </a:cubicBezTo>
                  <a:lnTo>
                    <a:pt x="0" y="346583"/>
                  </a:lnTo>
                  <a:lnTo>
                    <a:pt x="6350" y="346583"/>
                  </a:lnTo>
                  <a:lnTo>
                    <a:pt x="0" y="346583"/>
                  </a:lnTo>
                  <a:moveTo>
                    <a:pt x="12700" y="346583"/>
                  </a:moveTo>
                  <a:lnTo>
                    <a:pt x="12700" y="516636"/>
                  </a:lnTo>
                  <a:lnTo>
                    <a:pt x="6350" y="516636"/>
                  </a:lnTo>
                  <a:lnTo>
                    <a:pt x="12700" y="516636"/>
                  </a:lnTo>
                  <a:cubicBezTo>
                    <a:pt x="12700" y="701040"/>
                    <a:pt x="162179" y="850519"/>
                    <a:pt x="346583" y="850519"/>
                  </a:cubicBezTo>
                  <a:lnTo>
                    <a:pt x="516636" y="850519"/>
                  </a:lnTo>
                  <a:cubicBezTo>
                    <a:pt x="701040" y="850519"/>
                    <a:pt x="850519" y="701040"/>
                    <a:pt x="850519" y="516636"/>
                  </a:cubicBezTo>
                  <a:lnTo>
                    <a:pt x="850519" y="346583"/>
                  </a:lnTo>
                  <a:cubicBezTo>
                    <a:pt x="850519" y="162179"/>
                    <a:pt x="701040" y="12700"/>
                    <a:pt x="516636" y="12700"/>
                  </a:cubicBezTo>
                  <a:lnTo>
                    <a:pt x="346583" y="12700"/>
                  </a:lnTo>
                  <a:lnTo>
                    <a:pt x="346583" y="6350"/>
                  </a:lnTo>
                  <a:lnTo>
                    <a:pt x="346583" y="12700"/>
                  </a:lnTo>
                  <a:cubicBezTo>
                    <a:pt x="162179" y="12700"/>
                    <a:pt x="12700" y="162179"/>
                    <a:pt x="12700" y="346583"/>
                  </a:cubicBezTo>
                  <a:close/>
                </a:path>
              </a:pathLst>
            </a:custGeom>
            <a:solidFill>
              <a:srgbClr val="B7D5CA"/>
            </a:solidFill>
          </p:spPr>
        </p:sp>
      </p:grpSp>
      <p:sp>
        <p:nvSpPr>
          <p:cNvPr id="29" name="TextBox 29"/>
          <p:cNvSpPr txBox="1"/>
          <p:nvPr/>
        </p:nvSpPr>
        <p:spPr>
          <a:xfrm>
            <a:off x="9427444" y="6570315"/>
            <a:ext cx="425203" cy="474464"/>
          </a:xfrm>
          <a:prstGeom prst="rect">
            <a:avLst/>
          </a:prstGeom>
        </p:spPr>
        <p:txBody>
          <a:bodyPr lIns="0" tIns="0" rIns="0" bIns="0" rtlCol="0" anchor="t">
            <a:spAutoFit/>
          </a:bodyPr>
          <a:lstStyle/>
          <a:p>
            <a:pPr algn="ctr">
              <a:lnSpc>
                <a:spcPts val="3312"/>
              </a:lnSpc>
            </a:pPr>
            <a:r>
              <a:rPr lang="en-US" sz="3312" b="1">
                <a:solidFill>
                  <a:srgbClr val="4B4A4A"/>
                </a:solidFill>
                <a:latin typeface="Noto Serif Bold"/>
                <a:ea typeface="Noto Serif Bold"/>
                <a:cs typeface="Noto Serif Bold"/>
                <a:sym typeface="Noto Serif Bold"/>
              </a:rPr>
              <a:t>4</a:t>
            </a:r>
          </a:p>
        </p:txBody>
      </p:sp>
      <p:sp>
        <p:nvSpPr>
          <p:cNvPr id="30" name="TextBox 30"/>
          <p:cNvSpPr txBox="1"/>
          <p:nvPr/>
        </p:nvSpPr>
        <p:spPr>
          <a:xfrm>
            <a:off x="10242500" y="6547843"/>
            <a:ext cx="4771504" cy="420687"/>
          </a:xfrm>
          <a:prstGeom prst="rect">
            <a:avLst/>
          </a:prstGeom>
        </p:spPr>
        <p:txBody>
          <a:bodyPr lIns="0" tIns="0" rIns="0" bIns="0" rtlCol="0" anchor="t">
            <a:spAutoFit/>
          </a:bodyPr>
          <a:lstStyle/>
          <a:p>
            <a:pPr algn="l">
              <a:lnSpc>
                <a:spcPts val="3437"/>
              </a:lnSpc>
            </a:pPr>
            <a:r>
              <a:rPr lang="en-US" sz="2750" b="1">
                <a:solidFill>
                  <a:srgbClr val="4B4A4A"/>
                </a:solidFill>
                <a:latin typeface="Noto Serif Bold"/>
                <a:ea typeface="Noto Serif Bold"/>
                <a:cs typeface="Noto Serif Bold"/>
                <a:sym typeface="Noto Serif Bold"/>
              </a:rPr>
              <a:t>Lỗi biên dịch qua CMD</a:t>
            </a:r>
          </a:p>
        </p:txBody>
      </p:sp>
      <p:sp>
        <p:nvSpPr>
          <p:cNvPr id="31" name="TextBox 31"/>
          <p:cNvSpPr txBox="1"/>
          <p:nvPr/>
        </p:nvSpPr>
        <p:spPr>
          <a:xfrm>
            <a:off x="10242500" y="7065615"/>
            <a:ext cx="7053262" cy="1465660"/>
          </a:xfrm>
          <a:prstGeom prst="rect">
            <a:avLst/>
          </a:prstGeom>
        </p:spPr>
        <p:txBody>
          <a:bodyPr lIns="0" tIns="0" rIns="0" bIns="0" rtlCol="0" anchor="t">
            <a:spAutoFit/>
          </a:bodyPr>
          <a:lstStyle/>
          <a:p>
            <a:pPr algn="l">
              <a:lnSpc>
                <a:spcPts val="3562"/>
              </a:lnSpc>
            </a:pPr>
            <a:r>
              <a:rPr lang="en-US" sz="2187">
                <a:solidFill>
                  <a:srgbClr val="4B4A4A"/>
                </a:solidFill>
                <a:latin typeface="Arimo"/>
                <a:ea typeface="Arimo"/>
                <a:cs typeface="Arimo"/>
                <a:sym typeface="Arimo"/>
              </a:rPr>
              <a:t>Sử dụng </a:t>
            </a:r>
            <a:r>
              <a:rPr lang="en-US" sz="2187" b="1">
                <a:solidFill>
                  <a:srgbClr val="4B4A4A"/>
                </a:solidFill>
                <a:latin typeface="Arimo Bold"/>
                <a:ea typeface="Arimo Bold"/>
                <a:cs typeface="Arimo Bold"/>
                <a:sym typeface="Arimo Bold"/>
              </a:rPr>
              <a:t>Developer Command Prompt</a:t>
            </a:r>
            <a:r>
              <a:rPr lang="en-US" sz="2187">
                <a:solidFill>
                  <a:srgbClr val="4B4A4A"/>
                </a:solidFill>
                <a:latin typeface="Arimo"/>
                <a:ea typeface="Arimo"/>
                <a:cs typeface="Arimo"/>
                <a:sym typeface="Arimo"/>
              </a:rPr>
              <a:t> và kiểm tra các tham số như cấu hình và nền tảng khi dùng MSBuild.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5F9F2">
                <a:alpha val="90196"/>
              </a:srgbClr>
            </a:solidFill>
          </p:spPr>
        </p:sp>
      </p:grpSp>
      <p:sp>
        <p:nvSpPr>
          <p:cNvPr id="6" name="TextBox 6"/>
          <p:cNvSpPr txBox="1"/>
          <p:nvPr/>
        </p:nvSpPr>
        <p:spPr>
          <a:xfrm>
            <a:off x="902047" y="680145"/>
            <a:ext cx="9209335" cy="834033"/>
          </a:xfrm>
          <a:prstGeom prst="rect">
            <a:avLst/>
          </a:prstGeom>
        </p:spPr>
        <p:txBody>
          <a:bodyPr lIns="0" tIns="0" rIns="0" bIns="0" rtlCol="0" anchor="t">
            <a:spAutoFit/>
          </a:bodyPr>
          <a:lstStyle/>
          <a:p>
            <a:pPr algn="l">
              <a:lnSpc>
                <a:spcPts val="6312"/>
              </a:lnSpc>
            </a:pPr>
            <a:r>
              <a:rPr lang="en-US" sz="5062" b="1">
                <a:solidFill>
                  <a:srgbClr val="006747"/>
                </a:solidFill>
                <a:latin typeface="Noto Serif Bold"/>
                <a:ea typeface="Noto Serif Bold"/>
                <a:cs typeface="Noto Serif Bold"/>
                <a:sym typeface="Noto Serif Bold"/>
              </a:rPr>
              <a:t>Kết luận &amp; Hướng phát triển</a:t>
            </a:r>
          </a:p>
        </p:txBody>
      </p:sp>
      <p:grpSp>
        <p:nvGrpSpPr>
          <p:cNvPr id="7" name="Group 7"/>
          <p:cNvGrpSpPr>
            <a:grpSpLocks noChangeAspect="1"/>
          </p:cNvGrpSpPr>
          <p:nvPr/>
        </p:nvGrpSpPr>
        <p:grpSpPr>
          <a:xfrm>
            <a:off x="902047" y="2190601"/>
            <a:ext cx="7927627" cy="7927628"/>
            <a:chOff x="0" y="0"/>
            <a:chExt cx="10570170" cy="10570170"/>
          </a:xfrm>
        </p:grpSpPr>
        <p:sp>
          <p:nvSpPr>
            <p:cNvPr id="8" name="Freeform 8" descr="preencoded.png"/>
            <p:cNvSpPr/>
            <p:nvPr/>
          </p:nvSpPr>
          <p:spPr>
            <a:xfrm>
              <a:off x="0" y="0"/>
              <a:ext cx="10570210" cy="10570210"/>
            </a:xfrm>
            <a:custGeom>
              <a:avLst/>
              <a:gdLst/>
              <a:ahLst/>
              <a:cxnLst/>
              <a:rect l="l" t="t" r="r" b="b"/>
              <a:pathLst>
                <a:path w="10570210" h="10570210">
                  <a:moveTo>
                    <a:pt x="0" y="0"/>
                  </a:moveTo>
                  <a:lnTo>
                    <a:pt x="10570210" y="0"/>
                  </a:lnTo>
                  <a:lnTo>
                    <a:pt x="10570210" y="10570210"/>
                  </a:lnTo>
                  <a:lnTo>
                    <a:pt x="0" y="10570210"/>
                  </a:lnTo>
                  <a:lnTo>
                    <a:pt x="0" y="0"/>
                  </a:lnTo>
                  <a:close/>
                </a:path>
              </a:pathLst>
            </a:custGeom>
            <a:blipFill>
              <a:blip r:embed="rId4"/>
              <a:stretch>
                <a:fillRect/>
              </a:stretch>
            </a:blipFill>
          </p:spPr>
        </p:sp>
      </p:grpSp>
      <p:sp>
        <p:nvSpPr>
          <p:cNvPr id="9" name="TextBox 9"/>
          <p:cNvSpPr txBox="1"/>
          <p:nvPr/>
        </p:nvSpPr>
        <p:spPr>
          <a:xfrm>
            <a:off x="9467850" y="2056359"/>
            <a:ext cx="7927627" cy="1313409"/>
          </a:xfrm>
          <a:prstGeom prst="rect">
            <a:avLst/>
          </a:prstGeom>
        </p:spPr>
        <p:txBody>
          <a:bodyPr lIns="0" tIns="0" rIns="0" bIns="0" rtlCol="0" anchor="t">
            <a:spAutoFit/>
          </a:bodyPr>
          <a:lstStyle/>
          <a:p>
            <a:pPr algn="l">
              <a:lnSpc>
                <a:spcPts val="3187"/>
              </a:lnSpc>
            </a:pPr>
            <a:r>
              <a:rPr lang="en-US" sz="2000" b="1">
                <a:solidFill>
                  <a:srgbClr val="4B4A4A"/>
                </a:solidFill>
                <a:latin typeface="Arimo Bold"/>
                <a:ea typeface="Arimo Bold"/>
                <a:cs typeface="Arimo Bold"/>
                <a:sym typeface="Arimo Bold"/>
              </a:rPr>
              <a:t>CppUnit</a:t>
            </a:r>
            <a:r>
              <a:rPr lang="en-US" sz="2000">
                <a:solidFill>
                  <a:srgbClr val="4B4A4A"/>
                </a:solidFill>
                <a:latin typeface="Arimo"/>
                <a:ea typeface="Arimo"/>
                <a:cs typeface="Arimo"/>
                <a:sym typeface="Arimo"/>
              </a:rPr>
              <a:t> là công cụ kiểm thử đơn vị hiệu quả, giúp lập trình viên C++ xác minh tính đúng đắn của mã nguồn, phát hiện lỗi sớm và cải thiện chất lượng.</a:t>
            </a:r>
          </a:p>
        </p:txBody>
      </p:sp>
      <p:sp>
        <p:nvSpPr>
          <p:cNvPr id="10" name="TextBox 10"/>
          <p:cNvSpPr txBox="1"/>
          <p:nvPr/>
        </p:nvSpPr>
        <p:spPr>
          <a:xfrm>
            <a:off x="9467850" y="3525441"/>
            <a:ext cx="7927627" cy="901005"/>
          </a:xfrm>
          <a:prstGeom prst="rect">
            <a:avLst/>
          </a:prstGeom>
        </p:spPr>
        <p:txBody>
          <a:bodyPr lIns="0" tIns="0" rIns="0" bIns="0" rtlCol="0" anchor="t">
            <a:spAutoFit/>
          </a:bodyPr>
          <a:lstStyle/>
          <a:p>
            <a:pPr marL="301625" lvl="1" indent="-150812" algn="l">
              <a:lnSpc>
                <a:spcPts val="3187"/>
              </a:lnSpc>
              <a:buFont typeface="Arial"/>
              <a:buChar char="•"/>
            </a:pPr>
            <a:r>
              <a:rPr lang="en-US" sz="2000">
                <a:solidFill>
                  <a:srgbClr val="4B4A4A"/>
                </a:solidFill>
                <a:latin typeface="Arimo"/>
                <a:ea typeface="Arimo"/>
                <a:cs typeface="Arimo"/>
                <a:sym typeface="Arimo"/>
              </a:rPr>
              <a:t>Thành công trong việc cài đặt, cấu hình và thiết kế test case cho các phép toán cơ bản.</a:t>
            </a:r>
          </a:p>
        </p:txBody>
      </p:sp>
      <p:sp>
        <p:nvSpPr>
          <p:cNvPr id="11" name="TextBox 11"/>
          <p:cNvSpPr txBox="1"/>
          <p:nvPr/>
        </p:nvSpPr>
        <p:spPr>
          <a:xfrm>
            <a:off x="9467850" y="4440436"/>
            <a:ext cx="7927627" cy="488603"/>
          </a:xfrm>
          <a:prstGeom prst="rect">
            <a:avLst/>
          </a:prstGeom>
        </p:spPr>
        <p:txBody>
          <a:bodyPr lIns="0" tIns="0" rIns="0" bIns="0" rtlCol="0" anchor="t">
            <a:spAutoFit/>
          </a:bodyPr>
          <a:lstStyle/>
          <a:p>
            <a:pPr marL="301625" lvl="1" indent="-150812" algn="l">
              <a:lnSpc>
                <a:spcPts val="3187"/>
              </a:lnSpc>
              <a:buFont typeface="Arial"/>
              <a:buChar char="•"/>
            </a:pPr>
            <a:r>
              <a:rPr lang="en-US" sz="2000">
                <a:solidFill>
                  <a:srgbClr val="4B4A4A"/>
                </a:solidFill>
                <a:latin typeface="Arimo"/>
                <a:ea typeface="Arimo"/>
                <a:cs typeface="Arimo"/>
                <a:sym typeface="Arimo"/>
              </a:rPr>
              <a:t>Đảm bảo chất lượng mã nguồn và xử lý các trường hợp biên.</a:t>
            </a:r>
          </a:p>
        </p:txBody>
      </p:sp>
      <p:sp>
        <p:nvSpPr>
          <p:cNvPr id="12" name="TextBox 12"/>
          <p:cNvSpPr txBox="1"/>
          <p:nvPr/>
        </p:nvSpPr>
        <p:spPr>
          <a:xfrm>
            <a:off x="9467850" y="5177135"/>
            <a:ext cx="3866257" cy="492770"/>
          </a:xfrm>
          <a:prstGeom prst="rect">
            <a:avLst/>
          </a:prstGeom>
        </p:spPr>
        <p:txBody>
          <a:bodyPr lIns="0" tIns="0" rIns="0" bIns="0" rtlCol="0" anchor="t">
            <a:spAutoFit/>
          </a:bodyPr>
          <a:lstStyle/>
          <a:p>
            <a:pPr algn="l">
              <a:lnSpc>
                <a:spcPts val="3749"/>
              </a:lnSpc>
            </a:pPr>
            <a:r>
              <a:rPr lang="en-US" sz="3000" b="1">
                <a:solidFill>
                  <a:srgbClr val="006747"/>
                </a:solidFill>
                <a:latin typeface="Noto Serif Bold"/>
                <a:ea typeface="Noto Serif Bold"/>
                <a:cs typeface="Noto Serif Bold"/>
                <a:sym typeface="Noto Serif Bold"/>
              </a:rPr>
              <a:t>Hạn chế &amp; Đề xuất</a:t>
            </a:r>
          </a:p>
        </p:txBody>
      </p:sp>
      <p:sp>
        <p:nvSpPr>
          <p:cNvPr id="13" name="TextBox 13"/>
          <p:cNvSpPr txBox="1"/>
          <p:nvPr/>
        </p:nvSpPr>
        <p:spPr>
          <a:xfrm>
            <a:off x="9467850" y="5851326"/>
            <a:ext cx="7927627" cy="488602"/>
          </a:xfrm>
          <a:prstGeom prst="rect">
            <a:avLst/>
          </a:prstGeom>
        </p:spPr>
        <p:txBody>
          <a:bodyPr lIns="0" tIns="0" rIns="0" bIns="0" rtlCol="0" anchor="t">
            <a:spAutoFit/>
          </a:bodyPr>
          <a:lstStyle/>
          <a:p>
            <a:pPr marL="301625" lvl="1" indent="-150812" algn="l">
              <a:lnSpc>
                <a:spcPts val="3187"/>
              </a:lnSpc>
              <a:buFont typeface="Arial"/>
              <a:buChar char="•"/>
            </a:pPr>
            <a:r>
              <a:rPr lang="en-US" sz="2000">
                <a:solidFill>
                  <a:srgbClr val="4B4A4A"/>
                </a:solidFill>
                <a:latin typeface="Arimo"/>
                <a:ea typeface="Arimo"/>
                <a:cs typeface="Arimo"/>
                <a:sym typeface="Arimo"/>
              </a:rPr>
              <a:t>Tích hợp với Visual Studio Test Explorer không trực tiếp.</a:t>
            </a:r>
          </a:p>
        </p:txBody>
      </p:sp>
      <p:sp>
        <p:nvSpPr>
          <p:cNvPr id="14" name="TextBox 14"/>
          <p:cNvSpPr txBox="1"/>
          <p:nvPr/>
        </p:nvSpPr>
        <p:spPr>
          <a:xfrm>
            <a:off x="9467850" y="6353919"/>
            <a:ext cx="7927627" cy="901005"/>
          </a:xfrm>
          <a:prstGeom prst="rect">
            <a:avLst/>
          </a:prstGeom>
        </p:spPr>
        <p:txBody>
          <a:bodyPr lIns="0" tIns="0" rIns="0" bIns="0" rtlCol="0" anchor="t">
            <a:spAutoFit/>
          </a:bodyPr>
          <a:lstStyle/>
          <a:p>
            <a:pPr marL="301625" lvl="1" indent="-150812" algn="l">
              <a:lnSpc>
                <a:spcPts val="3187"/>
              </a:lnSpc>
              <a:buFont typeface="Arial"/>
              <a:buChar char="•"/>
            </a:pPr>
            <a:r>
              <a:rPr lang="en-US" sz="2000">
                <a:solidFill>
                  <a:srgbClr val="4B4A4A"/>
                </a:solidFill>
                <a:latin typeface="Arimo"/>
                <a:ea typeface="Arimo"/>
                <a:cs typeface="Arimo"/>
                <a:sym typeface="Arimo"/>
              </a:rPr>
              <a:t>Quá trình cấu hình phức tạp hơn so với các framework hiện đại (ví dụ: Google Test).</a:t>
            </a:r>
          </a:p>
        </p:txBody>
      </p:sp>
      <p:sp>
        <p:nvSpPr>
          <p:cNvPr id="15" name="TextBox 15"/>
          <p:cNvSpPr txBox="1"/>
          <p:nvPr/>
        </p:nvSpPr>
        <p:spPr>
          <a:xfrm>
            <a:off x="9467850" y="7268915"/>
            <a:ext cx="7927627" cy="1313409"/>
          </a:xfrm>
          <a:prstGeom prst="rect">
            <a:avLst/>
          </a:prstGeom>
        </p:spPr>
        <p:txBody>
          <a:bodyPr lIns="0" tIns="0" rIns="0" bIns="0" rtlCol="0" anchor="t">
            <a:spAutoFit/>
          </a:bodyPr>
          <a:lstStyle/>
          <a:p>
            <a:pPr marL="301625" lvl="1" indent="-150812" algn="l">
              <a:lnSpc>
                <a:spcPts val="3187"/>
              </a:lnSpc>
              <a:buFont typeface="Arial"/>
              <a:buChar char="•"/>
            </a:pPr>
            <a:r>
              <a:rPr lang="en-US" sz="2000" b="1">
                <a:solidFill>
                  <a:srgbClr val="4B4A4A"/>
                </a:solidFill>
                <a:latin typeface="Arimo Bold"/>
                <a:ea typeface="Arimo Bold"/>
                <a:cs typeface="Arimo Bold"/>
                <a:sym typeface="Arimo Bold"/>
              </a:rPr>
              <a:t>Hướng phát triển:</a:t>
            </a:r>
            <a:r>
              <a:rPr lang="en-US" sz="2000">
                <a:solidFill>
                  <a:srgbClr val="4B4A4A"/>
                </a:solidFill>
                <a:latin typeface="Arimo"/>
                <a:ea typeface="Arimo"/>
                <a:cs typeface="Arimo"/>
                <a:sym typeface="Arimo"/>
              </a:rPr>
              <a:t> Khám phá các công cụ kiểm thử khác và tích hợp CppUnit với hệ thống CI/CD (ví dụ: Jenkins) để tự động hóa quy trình.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5F9F2">
                <a:alpha val="90196"/>
              </a:srgbClr>
            </a:solidFill>
          </p:spPr>
        </p:sp>
      </p:grpSp>
      <p:sp>
        <p:nvSpPr>
          <p:cNvPr id="6" name="TextBox 6"/>
          <p:cNvSpPr txBox="1"/>
          <p:nvPr/>
        </p:nvSpPr>
        <p:spPr>
          <a:xfrm>
            <a:off x="1117700" y="920056"/>
            <a:ext cx="2925341" cy="371275"/>
          </a:xfrm>
          <a:prstGeom prst="rect">
            <a:avLst/>
          </a:prstGeom>
        </p:spPr>
        <p:txBody>
          <a:bodyPr lIns="0" tIns="0" rIns="0" bIns="0" rtlCol="0" anchor="t">
            <a:spAutoFit/>
          </a:bodyPr>
          <a:lstStyle/>
          <a:p>
            <a:pPr algn="l">
              <a:lnSpc>
                <a:spcPts val="3031"/>
              </a:lnSpc>
            </a:pPr>
            <a:r>
              <a:rPr lang="en-US" sz="2399" b="1">
                <a:solidFill>
                  <a:srgbClr val="006747"/>
                </a:solidFill>
                <a:latin typeface="Noto Serif Bold"/>
                <a:ea typeface="Noto Serif Bold"/>
                <a:cs typeface="Noto Serif Bold"/>
                <a:sym typeface="Noto Serif Bold"/>
              </a:rPr>
              <a:t>LỜI CẢM ƠN</a:t>
            </a:r>
          </a:p>
        </p:txBody>
      </p:sp>
      <p:sp>
        <p:nvSpPr>
          <p:cNvPr id="7" name="TextBox 7"/>
          <p:cNvSpPr txBox="1"/>
          <p:nvPr/>
        </p:nvSpPr>
        <p:spPr>
          <a:xfrm>
            <a:off x="781199" y="1541628"/>
            <a:ext cx="8208020" cy="395817"/>
          </a:xfrm>
          <a:prstGeom prst="rect">
            <a:avLst/>
          </a:prstGeom>
        </p:spPr>
        <p:txBody>
          <a:bodyPr lIns="0" tIns="0" rIns="0" bIns="0" rtlCol="0" anchor="t">
            <a:spAutoFit/>
          </a:bodyPr>
          <a:lstStyle/>
          <a:p>
            <a:pPr algn="l">
              <a:lnSpc>
                <a:spcPts val="3333"/>
              </a:lnSpc>
            </a:pPr>
            <a:r>
              <a:rPr lang="en-US" sz="2000" b="1">
                <a:solidFill>
                  <a:srgbClr val="4B4A4A"/>
                </a:solidFill>
                <a:latin typeface="Arimo Bold"/>
                <a:ea typeface="Arimo Bold"/>
                <a:cs typeface="Arimo Bold"/>
                <a:sym typeface="Arimo Bold"/>
              </a:rPr>
              <a:t>Đặc biệt, nhóm xin gửi lời cảm ơn chân thành đến:</a:t>
            </a:r>
          </a:p>
        </p:txBody>
      </p:sp>
      <p:sp>
        <p:nvSpPr>
          <p:cNvPr id="8" name="TextBox 8"/>
          <p:cNvSpPr txBox="1"/>
          <p:nvPr/>
        </p:nvSpPr>
        <p:spPr>
          <a:xfrm>
            <a:off x="971550" y="2235548"/>
            <a:ext cx="3071491" cy="317914"/>
          </a:xfrm>
          <a:prstGeom prst="rect">
            <a:avLst/>
          </a:prstGeom>
        </p:spPr>
        <p:txBody>
          <a:bodyPr lIns="0" tIns="0" rIns="0" bIns="0" rtlCol="0" anchor="t">
            <a:spAutoFit/>
          </a:bodyPr>
          <a:lstStyle/>
          <a:p>
            <a:pPr algn="l">
              <a:lnSpc>
                <a:spcPts val="2521"/>
              </a:lnSpc>
            </a:pPr>
            <a:r>
              <a:rPr lang="en-US" sz="2000" b="1">
                <a:solidFill>
                  <a:srgbClr val="006747"/>
                </a:solidFill>
                <a:latin typeface="Noto Serif Bold"/>
                <a:ea typeface="Noto Serif Bold"/>
                <a:cs typeface="Noto Serif Bold"/>
                <a:sym typeface="Noto Serif Bold"/>
              </a:rPr>
              <a:t>Giảng Viên Hướng Dẫn:</a:t>
            </a:r>
          </a:p>
        </p:txBody>
      </p:sp>
      <p:sp>
        <p:nvSpPr>
          <p:cNvPr id="9" name="TextBox 9"/>
          <p:cNvSpPr txBox="1"/>
          <p:nvPr/>
        </p:nvSpPr>
        <p:spPr>
          <a:xfrm>
            <a:off x="1028700" y="2676376"/>
            <a:ext cx="8017669" cy="1234017"/>
          </a:xfrm>
          <a:prstGeom prst="rect">
            <a:avLst/>
          </a:prstGeom>
        </p:spPr>
        <p:txBody>
          <a:bodyPr lIns="0" tIns="0" rIns="0" bIns="0" rtlCol="0" anchor="t">
            <a:spAutoFit/>
          </a:bodyPr>
          <a:lstStyle/>
          <a:p>
            <a:pPr algn="l">
              <a:lnSpc>
                <a:spcPts val="3333"/>
              </a:lnSpc>
            </a:pPr>
            <a:r>
              <a:rPr lang="en-US" sz="2000">
                <a:solidFill>
                  <a:srgbClr val="4B4A4A"/>
                </a:solidFill>
                <a:latin typeface="Arimo"/>
                <a:ea typeface="Arimo"/>
                <a:cs typeface="Arimo"/>
                <a:sym typeface="Arimo"/>
              </a:rPr>
              <a:t>Sự định hướng, những góp ý chi tiết và kiến thức chuyên sâu của giảng viên đã giúp chúng tôi vượt qua nhiều thử thách và hoàn thiện báo cáo một cách tốt nhất.</a:t>
            </a:r>
          </a:p>
        </p:txBody>
      </p:sp>
      <p:grpSp>
        <p:nvGrpSpPr>
          <p:cNvPr id="10" name="Group 10"/>
          <p:cNvGrpSpPr/>
          <p:nvPr/>
        </p:nvGrpSpPr>
        <p:grpSpPr>
          <a:xfrm>
            <a:off x="781199" y="2254598"/>
            <a:ext cx="40931" cy="1655795"/>
            <a:chOff x="0" y="0"/>
            <a:chExt cx="25400" cy="1027510"/>
          </a:xfrm>
        </p:grpSpPr>
        <p:sp>
          <p:nvSpPr>
            <p:cNvPr id="11" name="Freeform 11"/>
            <p:cNvSpPr/>
            <p:nvPr/>
          </p:nvSpPr>
          <p:spPr>
            <a:xfrm>
              <a:off x="0" y="0"/>
              <a:ext cx="25400" cy="1027557"/>
            </a:xfrm>
            <a:custGeom>
              <a:avLst/>
              <a:gdLst/>
              <a:ahLst/>
              <a:cxnLst/>
              <a:rect l="l" t="t" r="r" b="b"/>
              <a:pathLst>
                <a:path w="25400" h="1027557">
                  <a:moveTo>
                    <a:pt x="0" y="0"/>
                  </a:moveTo>
                  <a:lnTo>
                    <a:pt x="25400" y="0"/>
                  </a:lnTo>
                  <a:lnTo>
                    <a:pt x="25400" y="1027557"/>
                  </a:lnTo>
                  <a:lnTo>
                    <a:pt x="0" y="1027557"/>
                  </a:lnTo>
                  <a:close/>
                </a:path>
              </a:pathLst>
            </a:custGeom>
            <a:solidFill>
              <a:srgbClr val="006747"/>
            </a:solidFill>
          </p:spPr>
        </p:sp>
      </p:grpSp>
      <p:sp>
        <p:nvSpPr>
          <p:cNvPr id="12" name="TextBox 12"/>
          <p:cNvSpPr txBox="1"/>
          <p:nvPr/>
        </p:nvSpPr>
        <p:spPr>
          <a:xfrm>
            <a:off x="1028700" y="4234243"/>
            <a:ext cx="4699125" cy="317914"/>
          </a:xfrm>
          <a:prstGeom prst="rect">
            <a:avLst/>
          </a:prstGeom>
        </p:spPr>
        <p:txBody>
          <a:bodyPr lIns="0" tIns="0" rIns="0" bIns="0" rtlCol="0" anchor="t">
            <a:spAutoFit/>
          </a:bodyPr>
          <a:lstStyle/>
          <a:p>
            <a:pPr algn="l">
              <a:lnSpc>
                <a:spcPts val="2521"/>
              </a:lnSpc>
            </a:pPr>
            <a:r>
              <a:rPr lang="en-US" sz="2000" b="1">
                <a:solidFill>
                  <a:srgbClr val="006747"/>
                </a:solidFill>
                <a:latin typeface="Noto Serif Bold"/>
                <a:ea typeface="Noto Serif Bold"/>
                <a:cs typeface="Noto Serif Bold"/>
                <a:sym typeface="Noto Serif Bold"/>
              </a:rPr>
              <a:t>Cộng Đồng Mã Nguồn Mở CppUnit:</a:t>
            </a:r>
          </a:p>
        </p:txBody>
      </p:sp>
      <p:sp>
        <p:nvSpPr>
          <p:cNvPr id="13" name="TextBox 13"/>
          <p:cNvSpPr txBox="1"/>
          <p:nvPr/>
        </p:nvSpPr>
        <p:spPr>
          <a:xfrm>
            <a:off x="1117700" y="4675982"/>
            <a:ext cx="8017669" cy="1234017"/>
          </a:xfrm>
          <a:prstGeom prst="rect">
            <a:avLst/>
          </a:prstGeom>
        </p:spPr>
        <p:txBody>
          <a:bodyPr lIns="0" tIns="0" rIns="0" bIns="0" rtlCol="0" anchor="t">
            <a:spAutoFit/>
          </a:bodyPr>
          <a:lstStyle/>
          <a:p>
            <a:pPr algn="l">
              <a:lnSpc>
                <a:spcPts val="3333"/>
              </a:lnSpc>
            </a:pPr>
            <a:r>
              <a:rPr lang="en-US" sz="2000">
                <a:solidFill>
                  <a:srgbClr val="4B4A4A"/>
                </a:solidFill>
                <a:latin typeface="Arimo"/>
                <a:ea typeface="Arimo"/>
                <a:cs typeface="Arimo"/>
                <a:sym typeface="Arimo"/>
              </a:rPr>
              <a:t>Các tài liệu, diễn đàn và đóng góp từ cộng đồng CppUnit trên toàn cầu đã cung cấp nguồn tham khảo vô giá, giúp chúng tôi hiểu sâu hơn về framework và cách triển khai hiệu quả.</a:t>
            </a:r>
          </a:p>
        </p:txBody>
      </p:sp>
      <p:grpSp>
        <p:nvGrpSpPr>
          <p:cNvPr id="14" name="Group 14"/>
          <p:cNvGrpSpPr/>
          <p:nvPr/>
        </p:nvGrpSpPr>
        <p:grpSpPr>
          <a:xfrm>
            <a:off x="740268" y="4224718"/>
            <a:ext cx="40931" cy="1655795"/>
            <a:chOff x="0" y="0"/>
            <a:chExt cx="25400" cy="1027510"/>
          </a:xfrm>
        </p:grpSpPr>
        <p:sp>
          <p:nvSpPr>
            <p:cNvPr id="15" name="Freeform 15"/>
            <p:cNvSpPr/>
            <p:nvPr/>
          </p:nvSpPr>
          <p:spPr>
            <a:xfrm>
              <a:off x="0" y="0"/>
              <a:ext cx="25400" cy="1027557"/>
            </a:xfrm>
            <a:custGeom>
              <a:avLst/>
              <a:gdLst/>
              <a:ahLst/>
              <a:cxnLst/>
              <a:rect l="l" t="t" r="r" b="b"/>
              <a:pathLst>
                <a:path w="25400" h="1027557">
                  <a:moveTo>
                    <a:pt x="0" y="0"/>
                  </a:moveTo>
                  <a:lnTo>
                    <a:pt x="25400" y="0"/>
                  </a:lnTo>
                  <a:lnTo>
                    <a:pt x="25400" y="1027557"/>
                  </a:lnTo>
                  <a:lnTo>
                    <a:pt x="0" y="1027557"/>
                  </a:lnTo>
                  <a:close/>
                </a:path>
              </a:pathLst>
            </a:custGeom>
            <a:solidFill>
              <a:srgbClr val="006747"/>
            </a:solidFill>
          </p:spPr>
        </p:sp>
      </p:grpSp>
      <p:grpSp>
        <p:nvGrpSpPr>
          <p:cNvPr id="16" name="Group 16"/>
          <p:cNvGrpSpPr>
            <a:grpSpLocks noChangeAspect="1"/>
          </p:cNvGrpSpPr>
          <p:nvPr/>
        </p:nvGrpSpPr>
        <p:grpSpPr>
          <a:xfrm>
            <a:off x="9308306" y="1937445"/>
            <a:ext cx="8208020" cy="8208020"/>
            <a:chOff x="0" y="0"/>
            <a:chExt cx="10944027" cy="10944027"/>
          </a:xfrm>
        </p:grpSpPr>
        <p:sp>
          <p:nvSpPr>
            <p:cNvPr id="17" name="Freeform 17" descr="preencoded.png"/>
            <p:cNvSpPr/>
            <p:nvPr/>
          </p:nvSpPr>
          <p:spPr>
            <a:xfrm>
              <a:off x="0" y="0"/>
              <a:ext cx="10943971" cy="10943971"/>
            </a:xfrm>
            <a:custGeom>
              <a:avLst/>
              <a:gdLst/>
              <a:ahLst/>
              <a:cxnLst/>
              <a:rect l="l" t="t" r="r" b="b"/>
              <a:pathLst>
                <a:path w="10943971" h="10943971">
                  <a:moveTo>
                    <a:pt x="0" y="0"/>
                  </a:moveTo>
                  <a:lnTo>
                    <a:pt x="10943971" y="0"/>
                  </a:lnTo>
                  <a:lnTo>
                    <a:pt x="10943971" y="10943971"/>
                  </a:lnTo>
                  <a:lnTo>
                    <a:pt x="0" y="10943971"/>
                  </a:lnTo>
                  <a:lnTo>
                    <a:pt x="0" y="0"/>
                  </a:lnTo>
                  <a:close/>
                </a:path>
              </a:pathLst>
            </a:custGeom>
            <a:blipFill>
              <a:blip r:embed="rId4"/>
              <a:stretch>
                <a:fillRect/>
              </a:stretch>
            </a:blipFill>
          </p:spPr>
        </p:sp>
      </p:grpSp>
      <p:sp>
        <p:nvSpPr>
          <p:cNvPr id="18" name="TextBox 18"/>
          <p:cNvSpPr txBox="1"/>
          <p:nvPr/>
        </p:nvSpPr>
        <p:spPr>
          <a:xfrm>
            <a:off x="781199" y="10373766"/>
            <a:ext cx="16725602" cy="463153"/>
          </a:xfrm>
          <a:prstGeom prst="rect">
            <a:avLst/>
          </a:prstGeom>
        </p:spPr>
        <p:txBody>
          <a:bodyPr lIns="0" tIns="0" rIns="0" bIns="0" rtlCol="0" anchor="t">
            <a:spAutoFit/>
          </a:bodyPr>
          <a:lstStyle/>
          <a:p>
            <a:pPr algn="l">
              <a:lnSpc>
                <a:spcPts val="1562"/>
              </a:lnSpc>
            </a:pPr>
            <a:r>
              <a:rPr lang="en-US" sz="937">
                <a:solidFill>
                  <a:srgbClr val="4B4A4A"/>
                </a:solidFill>
                <a:latin typeface="Arimo"/>
                <a:ea typeface="Arimo"/>
                <a:cs typeface="Arimo"/>
                <a:sym typeface="Arimo"/>
              </a:rPr>
              <a:t>Chúng tôi tin rằng báo cáo này không chỉ thể hiện khả năng kiểm thử của lớp số nguyên, mà còn là minh chứng cho việc áp dụng các phương pháp phát triển phần mềm chuyên nghiệp. Kiến thức và kinh nghiệm thu được từ dự án này sẽ là nền tảng vững chắc cho hành trình học tập và làm việc trong tương lai.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D2F5"/>
        </a:solidFill>
        <a:effectLst/>
      </p:bgPr>
    </p:bg>
    <p:spTree>
      <p:nvGrpSpPr>
        <p:cNvPr id="1" name=""/>
        <p:cNvGrpSpPr/>
        <p:nvPr/>
      </p:nvGrpSpPr>
      <p:grpSpPr>
        <a:xfrm>
          <a:off x="0" y="0"/>
          <a:ext cx="0" cy="0"/>
          <a:chOff x="0" y="0"/>
          <a:chExt cx="0" cy="0"/>
        </a:xfrm>
      </p:grpSpPr>
      <p:grpSp>
        <p:nvGrpSpPr>
          <p:cNvPr id="2" name="Group 2"/>
          <p:cNvGrpSpPr/>
          <p:nvPr/>
        </p:nvGrpSpPr>
        <p:grpSpPr>
          <a:xfrm>
            <a:off x="3706810" y="1027122"/>
            <a:ext cx="11968336" cy="3799951"/>
            <a:chOff x="0" y="0"/>
            <a:chExt cx="15957781" cy="5066601"/>
          </a:xfrm>
        </p:grpSpPr>
        <p:sp>
          <p:nvSpPr>
            <p:cNvPr id="3" name="TextBox 3"/>
            <p:cNvSpPr txBox="1"/>
            <p:nvPr/>
          </p:nvSpPr>
          <p:spPr>
            <a:xfrm>
              <a:off x="0" y="104775"/>
              <a:ext cx="15957781" cy="3772958"/>
            </a:xfrm>
            <a:prstGeom prst="rect">
              <a:avLst/>
            </a:prstGeom>
          </p:spPr>
          <p:txBody>
            <a:bodyPr lIns="0" tIns="0" rIns="0" bIns="0" rtlCol="0" anchor="t">
              <a:spAutoFit/>
            </a:bodyPr>
            <a:lstStyle/>
            <a:p>
              <a:pPr algn="ctr">
                <a:lnSpc>
                  <a:spcPts val="10999"/>
                </a:lnSpc>
              </a:pPr>
              <a:r>
                <a:rPr lang="en-US" sz="9999">
                  <a:solidFill>
                    <a:srgbClr val="000000"/>
                  </a:solidFill>
                  <a:latin typeface="Sigmar One"/>
                  <a:ea typeface="Sigmar One"/>
                  <a:cs typeface="Sigmar One"/>
                  <a:sym typeface="Sigmar One"/>
                </a:rPr>
                <a:t>CẢM ƠN VÀ HẸN GẶP LẠI!</a:t>
              </a:r>
            </a:p>
          </p:txBody>
        </p:sp>
        <p:sp>
          <p:nvSpPr>
            <p:cNvPr id="4" name="TextBox 4"/>
            <p:cNvSpPr txBox="1"/>
            <p:nvPr/>
          </p:nvSpPr>
          <p:spPr>
            <a:xfrm>
              <a:off x="0" y="4409376"/>
              <a:ext cx="15957781" cy="657225"/>
            </a:xfrm>
            <a:prstGeom prst="rect">
              <a:avLst/>
            </a:prstGeom>
          </p:spPr>
          <p:txBody>
            <a:bodyPr lIns="0" tIns="0" rIns="0" bIns="0" rtlCol="0" anchor="t">
              <a:spAutoFit/>
            </a:bodyPr>
            <a:lstStyle/>
            <a:p>
              <a:pPr algn="ctr">
                <a:lnSpc>
                  <a:spcPts val="3900"/>
                </a:lnSpc>
                <a:spcBef>
                  <a:spcPct val="0"/>
                </a:spcBef>
              </a:pPr>
              <a:r>
                <a:rPr lang="en-US" sz="3000" b="1">
                  <a:solidFill>
                    <a:srgbClr val="000000"/>
                  </a:solidFill>
                  <a:latin typeface="Public Sans Bold"/>
                  <a:ea typeface="Public Sans Bold"/>
                  <a:cs typeface="Public Sans Bold"/>
                  <a:sym typeface="Public Sans Bold"/>
                </a:rPr>
                <a:t>Các bạn có bất kỳ câu hỏi nào cho chúng tôi không?</a:t>
              </a:r>
            </a:p>
          </p:txBody>
        </p:sp>
      </p:grpSp>
      <p:sp>
        <p:nvSpPr>
          <p:cNvPr id="5" name="AutoShape 5"/>
          <p:cNvSpPr/>
          <p:nvPr/>
        </p:nvSpPr>
        <p:spPr>
          <a:xfrm>
            <a:off x="0" y="7867652"/>
            <a:ext cx="18288000" cy="2419348"/>
          </a:xfrm>
          <a:prstGeom prst="rect">
            <a:avLst/>
          </a:prstGeom>
          <a:solidFill>
            <a:srgbClr val="FFFFFF"/>
          </a:solidFill>
        </p:spPr>
      </p:sp>
      <p:sp>
        <p:nvSpPr>
          <p:cNvPr id="6" name="Freeform 6"/>
          <p:cNvSpPr/>
          <p:nvPr/>
        </p:nvSpPr>
        <p:spPr>
          <a:xfrm>
            <a:off x="3484131" y="5143500"/>
            <a:ext cx="4319856" cy="4114800"/>
          </a:xfrm>
          <a:custGeom>
            <a:avLst/>
            <a:gdLst/>
            <a:ahLst/>
            <a:cxnLst/>
            <a:rect l="l" t="t" r="r" b="b"/>
            <a:pathLst>
              <a:path w="4319856" h="4114800">
                <a:moveTo>
                  <a:pt x="0" y="0"/>
                </a:moveTo>
                <a:lnTo>
                  <a:pt x="4319857" y="0"/>
                </a:lnTo>
                <a:lnTo>
                  <a:pt x="43198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0517619" y="5143500"/>
            <a:ext cx="4286250" cy="4114800"/>
          </a:xfrm>
          <a:custGeom>
            <a:avLst/>
            <a:gdLst/>
            <a:ahLst/>
            <a:cxnLst/>
            <a:rect l="l" t="t" r="r" b="b"/>
            <a:pathLst>
              <a:path w="4286250" h="4114800">
                <a:moveTo>
                  <a:pt x="0" y="0"/>
                </a:moveTo>
                <a:lnTo>
                  <a:pt x="4286250" y="0"/>
                </a:lnTo>
                <a:lnTo>
                  <a:pt x="428625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7339923" y="5143500"/>
            <a:ext cx="3641760" cy="4114800"/>
          </a:xfrm>
          <a:custGeom>
            <a:avLst/>
            <a:gdLst/>
            <a:ahLst/>
            <a:cxnLst/>
            <a:rect l="l" t="t" r="r" b="b"/>
            <a:pathLst>
              <a:path w="3641760" h="4114800">
                <a:moveTo>
                  <a:pt x="0" y="0"/>
                </a:moveTo>
                <a:lnTo>
                  <a:pt x="3641760" y="0"/>
                </a:lnTo>
                <a:lnTo>
                  <a:pt x="364176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7897285">
            <a:off x="1166716" y="3472603"/>
            <a:ext cx="2096379" cy="686088"/>
          </a:xfrm>
          <a:custGeom>
            <a:avLst/>
            <a:gdLst/>
            <a:ahLst/>
            <a:cxnLst/>
            <a:rect l="l" t="t" r="r" b="b"/>
            <a:pathLst>
              <a:path w="2096379" h="686088">
                <a:moveTo>
                  <a:pt x="0" y="0"/>
                </a:moveTo>
                <a:lnTo>
                  <a:pt x="2096379" y="0"/>
                </a:lnTo>
                <a:lnTo>
                  <a:pt x="2096379" y="686088"/>
                </a:lnTo>
                <a:lnTo>
                  <a:pt x="0" y="6860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214395" y="4618941"/>
            <a:ext cx="524559" cy="524559"/>
          </a:xfrm>
          <a:custGeom>
            <a:avLst/>
            <a:gdLst/>
            <a:ahLst/>
            <a:cxnLst/>
            <a:rect l="l" t="t" r="r" b="b"/>
            <a:pathLst>
              <a:path w="524559" h="524559">
                <a:moveTo>
                  <a:pt x="0" y="0"/>
                </a:moveTo>
                <a:lnTo>
                  <a:pt x="524559" y="0"/>
                </a:lnTo>
                <a:lnTo>
                  <a:pt x="524559" y="524559"/>
                </a:lnTo>
                <a:lnTo>
                  <a:pt x="0" y="52455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rot="2973730" flipH="1">
            <a:off x="16442189" y="1376905"/>
            <a:ext cx="1109664" cy="421672"/>
          </a:xfrm>
          <a:custGeom>
            <a:avLst/>
            <a:gdLst/>
            <a:ahLst/>
            <a:cxnLst/>
            <a:rect l="l" t="t" r="r" b="b"/>
            <a:pathLst>
              <a:path w="1109664" h="421672">
                <a:moveTo>
                  <a:pt x="1109663" y="0"/>
                </a:moveTo>
                <a:lnTo>
                  <a:pt x="0" y="0"/>
                </a:lnTo>
                <a:lnTo>
                  <a:pt x="0" y="421672"/>
                </a:lnTo>
                <a:lnTo>
                  <a:pt x="1109663" y="421672"/>
                </a:lnTo>
                <a:lnTo>
                  <a:pt x="1109663"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5F9F2">
                <a:alpha val="90196"/>
              </a:srgbClr>
            </a:solidFill>
          </p:spPr>
        </p:sp>
      </p:grpSp>
      <p:grpSp>
        <p:nvGrpSpPr>
          <p:cNvPr id="6" name="Group 6"/>
          <p:cNvGrpSpPr>
            <a:grpSpLocks noChangeAspect="1"/>
          </p:cNvGrpSpPr>
          <p:nvPr/>
        </p:nvGrpSpPr>
        <p:grpSpPr>
          <a:xfrm>
            <a:off x="0" y="0"/>
            <a:ext cx="7200900" cy="10287000"/>
            <a:chOff x="0" y="0"/>
            <a:chExt cx="9601200" cy="13716000"/>
          </a:xfrm>
        </p:grpSpPr>
        <p:sp>
          <p:nvSpPr>
            <p:cNvPr id="7" name="Freeform 7" descr="preencoded.png"/>
            <p:cNvSpPr/>
            <p:nvPr/>
          </p:nvSpPr>
          <p:spPr>
            <a:xfrm>
              <a:off x="0" y="0"/>
              <a:ext cx="9601200" cy="13716000"/>
            </a:xfrm>
            <a:custGeom>
              <a:avLst/>
              <a:gdLst/>
              <a:ahLst/>
              <a:cxnLst/>
              <a:rect l="l" t="t" r="r" b="b"/>
              <a:pathLst>
                <a:path w="9601200" h="13716000">
                  <a:moveTo>
                    <a:pt x="0" y="0"/>
                  </a:moveTo>
                  <a:lnTo>
                    <a:pt x="9601200" y="0"/>
                  </a:lnTo>
                  <a:lnTo>
                    <a:pt x="9601200" y="13716000"/>
                  </a:lnTo>
                  <a:lnTo>
                    <a:pt x="0" y="13716000"/>
                  </a:lnTo>
                  <a:lnTo>
                    <a:pt x="0" y="0"/>
                  </a:lnTo>
                  <a:close/>
                </a:path>
              </a:pathLst>
            </a:custGeom>
            <a:blipFill>
              <a:blip r:embed="rId4"/>
              <a:stretch>
                <a:fillRect/>
              </a:stretch>
            </a:blipFill>
          </p:spPr>
        </p:sp>
      </p:grpSp>
      <p:sp>
        <p:nvSpPr>
          <p:cNvPr id="8" name="TextBox 8"/>
          <p:cNvSpPr txBox="1"/>
          <p:nvPr/>
        </p:nvSpPr>
        <p:spPr>
          <a:xfrm>
            <a:off x="7200900" y="1000125"/>
            <a:ext cx="9445526" cy="2686496"/>
          </a:xfrm>
          <a:prstGeom prst="rect">
            <a:avLst/>
          </a:prstGeom>
        </p:spPr>
        <p:txBody>
          <a:bodyPr lIns="0" tIns="0" rIns="0" bIns="0" rtlCol="0" anchor="t">
            <a:spAutoFit/>
          </a:bodyPr>
          <a:lstStyle/>
          <a:p>
            <a:pPr algn="l">
              <a:lnSpc>
                <a:spcPts val="6937"/>
              </a:lnSpc>
            </a:pPr>
            <a:r>
              <a:rPr lang="en-US" sz="5562" b="1" dirty="0" err="1">
                <a:solidFill>
                  <a:srgbClr val="006747"/>
                </a:solidFill>
                <a:latin typeface="Noto Serif Bold"/>
                <a:ea typeface="Noto Serif Bold"/>
                <a:cs typeface="Noto Serif Bold"/>
                <a:sym typeface="Noto Serif Bold"/>
              </a:rPr>
              <a:t>Kiểm</a:t>
            </a:r>
            <a:r>
              <a:rPr lang="en-US" sz="5562" b="1" dirty="0">
                <a:solidFill>
                  <a:srgbClr val="006747"/>
                </a:solidFill>
                <a:latin typeface="Noto Serif Bold"/>
                <a:ea typeface="Noto Serif Bold"/>
                <a:cs typeface="Noto Serif Bold"/>
                <a:sym typeface="Noto Serif Bold"/>
              </a:rPr>
              <a:t> </a:t>
            </a:r>
            <a:r>
              <a:rPr lang="en-US" sz="5562" b="1" dirty="0" err="1">
                <a:solidFill>
                  <a:srgbClr val="006747"/>
                </a:solidFill>
                <a:latin typeface="Noto Serif Bold"/>
                <a:ea typeface="Noto Serif Bold"/>
                <a:cs typeface="Noto Serif Bold"/>
                <a:sym typeface="Noto Serif Bold"/>
              </a:rPr>
              <a:t>thử</a:t>
            </a:r>
            <a:r>
              <a:rPr lang="en-US" sz="5562" b="1" dirty="0">
                <a:solidFill>
                  <a:srgbClr val="006747"/>
                </a:solidFill>
                <a:latin typeface="Noto Serif Bold"/>
                <a:ea typeface="Noto Serif Bold"/>
                <a:cs typeface="Noto Serif Bold"/>
                <a:sym typeface="Noto Serif Bold"/>
              </a:rPr>
              <a:t> </a:t>
            </a:r>
            <a:r>
              <a:rPr lang="en-US" sz="5562" b="1" dirty="0" err="1">
                <a:solidFill>
                  <a:srgbClr val="006747"/>
                </a:solidFill>
                <a:latin typeface="Noto Serif Bold"/>
                <a:ea typeface="Noto Serif Bold"/>
                <a:cs typeface="Noto Serif Bold"/>
                <a:sym typeface="Noto Serif Bold"/>
              </a:rPr>
              <a:t>Đơn</a:t>
            </a:r>
            <a:r>
              <a:rPr lang="en-US" sz="5562" b="1" dirty="0">
                <a:solidFill>
                  <a:srgbClr val="006747"/>
                </a:solidFill>
                <a:latin typeface="Noto Serif Bold"/>
                <a:ea typeface="Noto Serif Bold"/>
                <a:cs typeface="Noto Serif Bold"/>
                <a:sym typeface="Noto Serif Bold"/>
              </a:rPr>
              <a:t> </a:t>
            </a:r>
            <a:r>
              <a:rPr lang="en-US" sz="5562" b="1" dirty="0" err="1">
                <a:solidFill>
                  <a:srgbClr val="006747"/>
                </a:solidFill>
                <a:latin typeface="Noto Serif Bold"/>
                <a:ea typeface="Noto Serif Bold"/>
                <a:cs typeface="Noto Serif Bold"/>
                <a:sym typeface="Noto Serif Bold"/>
              </a:rPr>
              <a:t>vị</a:t>
            </a:r>
            <a:r>
              <a:rPr lang="en-US" sz="5562" b="1" dirty="0">
                <a:solidFill>
                  <a:srgbClr val="006747"/>
                </a:solidFill>
                <a:latin typeface="Noto Serif Bold"/>
                <a:ea typeface="Noto Serif Bold"/>
                <a:cs typeface="Noto Serif Bold"/>
                <a:sym typeface="Noto Serif Bold"/>
              </a:rPr>
              <a:t> C++ </a:t>
            </a:r>
            <a:r>
              <a:rPr lang="en-US" sz="5562" b="1" dirty="0" err="1">
                <a:solidFill>
                  <a:srgbClr val="006747"/>
                </a:solidFill>
                <a:latin typeface="Noto Serif Bold"/>
                <a:ea typeface="Noto Serif Bold"/>
                <a:cs typeface="Noto Serif Bold"/>
                <a:sym typeface="Noto Serif Bold"/>
              </a:rPr>
              <a:t>với</a:t>
            </a:r>
            <a:r>
              <a:rPr lang="en-US" sz="5562" b="1" dirty="0">
                <a:solidFill>
                  <a:srgbClr val="006747"/>
                </a:solidFill>
                <a:latin typeface="Noto Serif Bold"/>
                <a:ea typeface="Noto Serif Bold"/>
                <a:cs typeface="Noto Serif Bold"/>
                <a:sym typeface="Noto Serif Bold"/>
              </a:rPr>
              <a:t> </a:t>
            </a:r>
            <a:r>
              <a:rPr lang="en-US" sz="5562" b="1" dirty="0" err="1">
                <a:solidFill>
                  <a:srgbClr val="006747"/>
                </a:solidFill>
                <a:latin typeface="Noto Serif Bold"/>
                <a:ea typeface="Noto Serif Bold"/>
                <a:cs typeface="Noto Serif Bold"/>
                <a:sym typeface="Noto Serif Bold"/>
              </a:rPr>
              <a:t>CppUnit</a:t>
            </a:r>
            <a:r>
              <a:rPr lang="en-US" sz="5562" b="1" dirty="0">
                <a:solidFill>
                  <a:srgbClr val="006747"/>
                </a:solidFill>
                <a:latin typeface="Noto Serif Bold"/>
                <a:ea typeface="Noto Serif Bold"/>
                <a:cs typeface="Noto Serif Bold"/>
                <a:sym typeface="Noto Serif Bold"/>
              </a:rPr>
              <a:t> </a:t>
            </a:r>
            <a:r>
              <a:rPr lang="en-US" sz="5562" b="1" dirty="0" err="1">
                <a:solidFill>
                  <a:srgbClr val="006747"/>
                </a:solidFill>
                <a:latin typeface="Noto Serif Bold"/>
                <a:ea typeface="Noto Serif Bold"/>
                <a:cs typeface="Noto Serif Bold"/>
                <a:sym typeface="Noto Serif Bold"/>
              </a:rPr>
              <a:t>trong</a:t>
            </a:r>
            <a:r>
              <a:rPr lang="en-US" sz="5562" b="1" dirty="0">
                <a:solidFill>
                  <a:srgbClr val="006747"/>
                </a:solidFill>
                <a:latin typeface="Noto Serif Bold"/>
                <a:ea typeface="Noto Serif Bold"/>
                <a:cs typeface="Noto Serif Bold"/>
                <a:sym typeface="Noto Serif Bold"/>
              </a:rPr>
              <a:t> Visual Studio</a:t>
            </a:r>
          </a:p>
        </p:txBody>
      </p:sp>
      <p:sp>
        <p:nvSpPr>
          <p:cNvPr id="9" name="TextBox 9"/>
          <p:cNvSpPr txBox="1"/>
          <p:nvPr/>
        </p:nvSpPr>
        <p:spPr>
          <a:xfrm>
            <a:off x="7554441" y="4121944"/>
            <a:ext cx="9445526" cy="922564"/>
          </a:xfrm>
          <a:prstGeom prst="rect">
            <a:avLst/>
          </a:prstGeom>
        </p:spPr>
        <p:txBody>
          <a:bodyPr lIns="0" tIns="0" rIns="0" bIns="0" rtlCol="0" anchor="t">
            <a:spAutoFit/>
          </a:bodyPr>
          <a:lstStyle/>
          <a:p>
            <a:pPr algn="l">
              <a:lnSpc>
                <a:spcPts val="3745"/>
              </a:lnSpc>
            </a:pPr>
            <a:r>
              <a:rPr lang="en-US" sz="2300">
                <a:solidFill>
                  <a:srgbClr val="4B4A4A"/>
                </a:solidFill>
                <a:latin typeface="Arimo"/>
                <a:ea typeface="Arimo"/>
                <a:cs typeface="Arimo"/>
                <a:sym typeface="Arimo"/>
              </a:rPr>
              <a:t>Một hướng dẫn toàn diện để tích hợp và sử dụng CppUnit nhằm đảm bảo chất lượng mã nguồn.</a:t>
            </a:r>
          </a:p>
        </p:txBody>
      </p:sp>
      <p:sp>
        <p:nvSpPr>
          <p:cNvPr id="10" name="TextBox 10"/>
          <p:cNvSpPr txBox="1"/>
          <p:nvPr/>
        </p:nvSpPr>
        <p:spPr>
          <a:xfrm>
            <a:off x="7200900" y="6183684"/>
            <a:ext cx="9445526" cy="589189"/>
          </a:xfrm>
          <a:prstGeom prst="rect">
            <a:avLst/>
          </a:prstGeom>
        </p:spPr>
        <p:txBody>
          <a:bodyPr lIns="0" tIns="0" rIns="0" bIns="0" rtlCol="0" anchor="t">
            <a:spAutoFit/>
          </a:bodyPr>
          <a:lstStyle/>
          <a:p>
            <a:pPr algn="ctr">
              <a:lnSpc>
                <a:spcPts val="4885"/>
              </a:lnSpc>
            </a:pPr>
            <a:r>
              <a:rPr lang="en-US" sz="3000">
                <a:solidFill>
                  <a:srgbClr val="4B4A4A"/>
                </a:solidFill>
                <a:latin typeface="Arimo"/>
                <a:ea typeface="Arimo"/>
                <a:cs typeface="Arimo"/>
                <a:sym typeface="Arimo"/>
              </a:rPr>
              <a:t>Nhóm: 3</a:t>
            </a:r>
          </a:p>
        </p:txBody>
      </p:sp>
      <p:sp>
        <p:nvSpPr>
          <p:cNvPr id="11" name="TextBox 11"/>
          <p:cNvSpPr txBox="1"/>
          <p:nvPr/>
        </p:nvSpPr>
        <p:spPr>
          <a:xfrm>
            <a:off x="7200900" y="7201499"/>
            <a:ext cx="9445526" cy="1081866"/>
          </a:xfrm>
          <a:prstGeom prst="rect">
            <a:avLst/>
          </a:prstGeom>
        </p:spPr>
        <p:txBody>
          <a:bodyPr lIns="0" tIns="0" rIns="0" bIns="0" rtlCol="0" anchor="t">
            <a:spAutoFit/>
          </a:bodyPr>
          <a:lstStyle/>
          <a:p>
            <a:pPr algn="ctr">
              <a:lnSpc>
                <a:spcPts val="4395"/>
              </a:lnSpc>
            </a:pPr>
            <a:r>
              <a:rPr lang="en-US" sz="2699">
                <a:solidFill>
                  <a:srgbClr val="4B4A4A"/>
                </a:solidFill>
                <a:latin typeface="Arimo"/>
                <a:ea typeface="Arimo"/>
                <a:cs typeface="Arimo"/>
                <a:sym typeface="Arimo"/>
              </a:rPr>
              <a:t>Môn học: </a:t>
            </a:r>
          </a:p>
          <a:p>
            <a:pPr algn="ctr">
              <a:lnSpc>
                <a:spcPts val="4397"/>
              </a:lnSpc>
            </a:pPr>
            <a:r>
              <a:rPr lang="en-US" sz="2699">
                <a:solidFill>
                  <a:srgbClr val="4B4A4A"/>
                </a:solidFill>
                <a:latin typeface="Arimo"/>
                <a:ea typeface="Arimo"/>
                <a:cs typeface="Arimo"/>
                <a:sym typeface="Arimo"/>
              </a:rPr>
              <a:t>Kiểm Thử Và Đảm Bảo Chất Lượng Phần Mềm</a:t>
            </a:r>
          </a:p>
        </p:txBody>
      </p:sp>
      <p:sp>
        <p:nvSpPr>
          <p:cNvPr id="12" name="TextBox 12"/>
          <p:cNvSpPr txBox="1"/>
          <p:nvPr/>
        </p:nvSpPr>
        <p:spPr>
          <a:xfrm>
            <a:off x="7554441" y="8742589"/>
            <a:ext cx="9445526" cy="515711"/>
          </a:xfrm>
          <a:prstGeom prst="rect">
            <a:avLst/>
          </a:prstGeom>
        </p:spPr>
        <p:txBody>
          <a:bodyPr lIns="0" tIns="0" rIns="0" bIns="0" rtlCol="0" anchor="t">
            <a:spAutoFit/>
          </a:bodyPr>
          <a:lstStyle/>
          <a:p>
            <a:pPr algn="ctr">
              <a:lnSpc>
                <a:spcPts val="4234"/>
              </a:lnSpc>
            </a:pPr>
            <a:r>
              <a:rPr lang="en-US" sz="2599">
                <a:solidFill>
                  <a:srgbClr val="4B4A4A"/>
                </a:solidFill>
                <a:latin typeface="Arimo"/>
                <a:ea typeface="Arimo"/>
                <a:cs typeface="Arimo"/>
                <a:sym typeface="Arimo"/>
              </a:rPr>
              <a:t>Giảng viên: Huỳnh Phước Hải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BEAF6"/>
        </a:solidFill>
        <a:effectLst/>
      </p:bgPr>
    </p:bg>
    <p:spTree>
      <p:nvGrpSpPr>
        <p:cNvPr id="1" name=""/>
        <p:cNvGrpSpPr/>
        <p:nvPr/>
      </p:nvGrpSpPr>
      <p:grpSpPr>
        <a:xfrm>
          <a:off x="0" y="0"/>
          <a:ext cx="0" cy="0"/>
          <a:chOff x="0" y="0"/>
          <a:chExt cx="0" cy="0"/>
        </a:xfrm>
      </p:grpSpPr>
      <p:sp>
        <p:nvSpPr>
          <p:cNvPr id="2" name="Freeform 2"/>
          <p:cNvSpPr/>
          <p:nvPr/>
        </p:nvSpPr>
        <p:spPr>
          <a:xfrm rot="2424894">
            <a:off x="10421387" y="-2370586"/>
            <a:ext cx="4948091" cy="4741171"/>
          </a:xfrm>
          <a:custGeom>
            <a:avLst/>
            <a:gdLst/>
            <a:ahLst/>
            <a:cxnLst/>
            <a:rect l="l" t="t" r="r" b="b"/>
            <a:pathLst>
              <a:path w="4948091" h="4741171">
                <a:moveTo>
                  <a:pt x="0" y="0"/>
                </a:moveTo>
                <a:lnTo>
                  <a:pt x="4948091" y="0"/>
                </a:lnTo>
                <a:lnTo>
                  <a:pt x="4948091" y="4741172"/>
                </a:lnTo>
                <a:lnTo>
                  <a:pt x="0" y="47411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34305" y="1331947"/>
            <a:ext cx="11424364" cy="974851"/>
          </a:xfrm>
          <a:prstGeom prst="rect">
            <a:avLst/>
          </a:prstGeom>
        </p:spPr>
        <p:txBody>
          <a:bodyPr lIns="0" tIns="0" rIns="0" bIns="0" rtlCol="0" anchor="t">
            <a:spAutoFit/>
          </a:bodyPr>
          <a:lstStyle/>
          <a:p>
            <a:pPr algn="l">
              <a:lnSpc>
                <a:spcPts val="7143"/>
              </a:lnSpc>
            </a:pPr>
            <a:r>
              <a:rPr lang="en-US" sz="7599">
                <a:solidFill>
                  <a:srgbClr val="9A2B35"/>
                </a:solidFill>
                <a:latin typeface="Dancing Script"/>
                <a:ea typeface="Dancing Script"/>
                <a:cs typeface="Dancing Script"/>
                <a:sym typeface="Dancing Script"/>
              </a:rPr>
              <a:t>Thành viên nhóm chúng tôi</a:t>
            </a:r>
          </a:p>
        </p:txBody>
      </p:sp>
      <p:grpSp>
        <p:nvGrpSpPr>
          <p:cNvPr id="4" name="Group 4"/>
          <p:cNvGrpSpPr/>
          <p:nvPr/>
        </p:nvGrpSpPr>
        <p:grpSpPr>
          <a:xfrm>
            <a:off x="3306038" y="3814901"/>
            <a:ext cx="5561427" cy="1343025"/>
            <a:chOff x="0" y="0"/>
            <a:chExt cx="7415237" cy="1790700"/>
          </a:xfrm>
        </p:grpSpPr>
        <p:sp>
          <p:nvSpPr>
            <p:cNvPr id="5" name="TextBox 5"/>
            <p:cNvSpPr txBox="1"/>
            <p:nvPr/>
          </p:nvSpPr>
          <p:spPr>
            <a:xfrm>
              <a:off x="0" y="-38100"/>
              <a:ext cx="7415237" cy="647700"/>
            </a:xfrm>
            <a:prstGeom prst="rect">
              <a:avLst/>
            </a:prstGeom>
          </p:spPr>
          <p:txBody>
            <a:bodyPr lIns="0" tIns="0" rIns="0" bIns="0" rtlCol="0" anchor="t">
              <a:spAutoFit/>
            </a:bodyPr>
            <a:lstStyle/>
            <a:p>
              <a:pPr marL="0" lvl="0" indent="0" algn="l">
                <a:lnSpc>
                  <a:spcPts val="3900"/>
                </a:lnSpc>
                <a:spcBef>
                  <a:spcPct val="0"/>
                </a:spcBef>
              </a:pPr>
              <a:r>
                <a:rPr lang="en-US" sz="3000" b="1">
                  <a:solidFill>
                    <a:srgbClr val="42321F"/>
                  </a:solidFill>
                  <a:latin typeface="Asap Semi-Bold"/>
                  <a:ea typeface="Asap Semi-Bold"/>
                  <a:cs typeface="Asap Semi-Bold"/>
                  <a:sym typeface="Asap Semi-Bold"/>
                </a:rPr>
                <a:t>Nguyễn Hoàng Trí</a:t>
              </a:r>
            </a:p>
          </p:txBody>
        </p:sp>
        <p:sp>
          <p:nvSpPr>
            <p:cNvPr id="6" name="TextBox 6"/>
            <p:cNvSpPr txBox="1"/>
            <p:nvPr/>
          </p:nvSpPr>
          <p:spPr>
            <a:xfrm>
              <a:off x="0" y="706755"/>
              <a:ext cx="7415237" cy="1083945"/>
            </a:xfrm>
            <a:prstGeom prst="rect">
              <a:avLst/>
            </a:prstGeom>
          </p:spPr>
          <p:txBody>
            <a:bodyPr lIns="0" tIns="0" rIns="0" bIns="0" rtlCol="0" anchor="t">
              <a:spAutoFit/>
            </a:bodyPr>
            <a:lstStyle/>
            <a:p>
              <a:pPr marL="518158" lvl="1" indent="-259079" algn="l">
                <a:lnSpc>
                  <a:spcPts val="3359"/>
                </a:lnSpc>
                <a:buFont typeface="Arial"/>
                <a:buChar char="•"/>
              </a:pPr>
              <a:r>
                <a:rPr lang="en-US" sz="2399" b="1">
                  <a:solidFill>
                    <a:srgbClr val="42321F"/>
                  </a:solidFill>
                  <a:latin typeface="Asap Medium"/>
                  <a:ea typeface="Asap Medium"/>
                  <a:cs typeface="Asap Medium"/>
                  <a:sym typeface="Asap Medium"/>
                </a:rPr>
                <a:t>DPM225492</a:t>
              </a:r>
            </a:p>
            <a:p>
              <a:pPr marL="518158" lvl="1" indent="-259079" algn="l">
                <a:lnSpc>
                  <a:spcPts val="3359"/>
                </a:lnSpc>
                <a:buFont typeface="Arial"/>
                <a:buChar char="•"/>
              </a:pPr>
              <a:r>
                <a:rPr lang="en-US" sz="2399" b="1" u="none" strike="noStrike">
                  <a:solidFill>
                    <a:srgbClr val="42321F"/>
                  </a:solidFill>
                  <a:latin typeface="Asap Medium"/>
                  <a:ea typeface="Asap Medium"/>
                  <a:cs typeface="Asap Medium"/>
                  <a:sym typeface="Asap Medium"/>
                </a:rPr>
                <a:t>Trưởng nhóm </a:t>
              </a:r>
            </a:p>
          </p:txBody>
        </p:sp>
      </p:grpSp>
      <p:grpSp>
        <p:nvGrpSpPr>
          <p:cNvPr id="7" name="Group 7"/>
          <p:cNvGrpSpPr/>
          <p:nvPr/>
        </p:nvGrpSpPr>
        <p:grpSpPr>
          <a:xfrm>
            <a:off x="3306038" y="5895442"/>
            <a:ext cx="5561427" cy="923925"/>
            <a:chOff x="0" y="0"/>
            <a:chExt cx="7415237" cy="1231900"/>
          </a:xfrm>
        </p:grpSpPr>
        <p:sp>
          <p:nvSpPr>
            <p:cNvPr id="8" name="TextBox 8"/>
            <p:cNvSpPr txBox="1"/>
            <p:nvPr/>
          </p:nvSpPr>
          <p:spPr>
            <a:xfrm>
              <a:off x="0" y="-38100"/>
              <a:ext cx="7415237" cy="647700"/>
            </a:xfrm>
            <a:prstGeom prst="rect">
              <a:avLst/>
            </a:prstGeom>
          </p:spPr>
          <p:txBody>
            <a:bodyPr lIns="0" tIns="0" rIns="0" bIns="0" rtlCol="0" anchor="t">
              <a:spAutoFit/>
            </a:bodyPr>
            <a:lstStyle/>
            <a:p>
              <a:pPr marL="0" lvl="0" indent="0" algn="l">
                <a:lnSpc>
                  <a:spcPts val="3900"/>
                </a:lnSpc>
                <a:spcBef>
                  <a:spcPct val="0"/>
                </a:spcBef>
              </a:pPr>
              <a:r>
                <a:rPr lang="en-US" sz="3000" b="1">
                  <a:solidFill>
                    <a:srgbClr val="42321F"/>
                  </a:solidFill>
                  <a:latin typeface="Asap Semi-Bold"/>
                  <a:ea typeface="Asap Semi-Bold"/>
                  <a:cs typeface="Asap Semi-Bold"/>
                  <a:sym typeface="Asap Semi-Bold"/>
                </a:rPr>
                <a:t>Nguyễn Hữu Duy</a:t>
              </a:r>
            </a:p>
          </p:txBody>
        </p:sp>
        <p:sp>
          <p:nvSpPr>
            <p:cNvPr id="9" name="TextBox 9"/>
            <p:cNvSpPr txBox="1"/>
            <p:nvPr/>
          </p:nvSpPr>
          <p:spPr>
            <a:xfrm>
              <a:off x="0" y="706755"/>
              <a:ext cx="7415237" cy="525145"/>
            </a:xfrm>
            <a:prstGeom prst="rect">
              <a:avLst/>
            </a:prstGeom>
          </p:spPr>
          <p:txBody>
            <a:bodyPr lIns="0" tIns="0" rIns="0" bIns="0" rtlCol="0" anchor="t">
              <a:spAutoFit/>
            </a:bodyPr>
            <a:lstStyle/>
            <a:p>
              <a:pPr marL="518158" lvl="1" indent="-259079" algn="l">
                <a:lnSpc>
                  <a:spcPts val="3359"/>
                </a:lnSpc>
                <a:spcBef>
                  <a:spcPct val="0"/>
                </a:spcBef>
                <a:buFont typeface="Arial"/>
                <a:buChar char="•"/>
              </a:pPr>
              <a:r>
                <a:rPr lang="en-US" sz="2399" b="1" dirty="0">
                  <a:solidFill>
                    <a:srgbClr val="42321F"/>
                  </a:solidFill>
                  <a:latin typeface="Asap"/>
                  <a:ea typeface="Asap"/>
                  <a:cs typeface="Asap"/>
                  <a:sym typeface="Asap"/>
                </a:rPr>
                <a:t>DPM225407</a:t>
              </a:r>
            </a:p>
          </p:txBody>
        </p:sp>
      </p:grpSp>
      <p:grpSp>
        <p:nvGrpSpPr>
          <p:cNvPr id="10" name="Group 10"/>
          <p:cNvGrpSpPr/>
          <p:nvPr/>
        </p:nvGrpSpPr>
        <p:grpSpPr>
          <a:xfrm>
            <a:off x="3306038" y="7958203"/>
            <a:ext cx="5561427" cy="923925"/>
            <a:chOff x="0" y="0"/>
            <a:chExt cx="7415237" cy="1231900"/>
          </a:xfrm>
        </p:grpSpPr>
        <p:sp>
          <p:nvSpPr>
            <p:cNvPr id="11" name="TextBox 11"/>
            <p:cNvSpPr txBox="1"/>
            <p:nvPr/>
          </p:nvSpPr>
          <p:spPr>
            <a:xfrm>
              <a:off x="0" y="-38100"/>
              <a:ext cx="7415237" cy="647700"/>
            </a:xfrm>
            <a:prstGeom prst="rect">
              <a:avLst/>
            </a:prstGeom>
          </p:spPr>
          <p:txBody>
            <a:bodyPr lIns="0" tIns="0" rIns="0" bIns="0" rtlCol="0" anchor="t">
              <a:spAutoFit/>
            </a:bodyPr>
            <a:lstStyle/>
            <a:p>
              <a:pPr marL="0" lvl="0" indent="0" algn="l">
                <a:lnSpc>
                  <a:spcPts val="3900"/>
                </a:lnSpc>
                <a:spcBef>
                  <a:spcPct val="0"/>
                </a:spcBef>
              </a:pPr>
              <a:r>
                <a:rPr lang="en-US" sz="3000" b="1">
                  <a:solidFill>
                    <a:srgbClr val="42321F"/>
                  </a:solidFill>
                  <a:latin typeface="Asap Semi-Bold"/>
                  <a:ea typeface="Asap Semi-Bold"/>
                  <a:cs typeface="Asap Semi-Bold"/>
                  <a:sym typeface="Asap Semi-Bold"/>
                </a:rPr>
                <a:t>Nguyễn Hữu Tài</a:t>
              </a:r>
            </a:p>
          </p:txBody>
        </p:sp>
        <p:sp>
          <p:nvSpPr>
            <p:cNvPr id="12" name="TextBox 12"/>
            <p:cNvSpPr txBox="1"/>
            <p:nvPr/>
          </p:nvSpPr>
          <p:spPr>
            <a:xfrm>
              <a:off x="0" y="706755"/>
              <a:ext cx="7415237" cy="525145"/>
            </a:xfrm>
            <a:prstGeom prst="rect">
              <a:avLst/>
            </a:prstGeom>
          </p:spPr>
          <p:txBody>
            <a:bodyPr lIns="0" tIns="0" rIns="0" bIns="0" rtlCol="0" anchor="t">
              <a:spAutoFit/>
            </a:bodyPr>
            <a:lstStyle/>
            <a:p>
              <a:pPr marL="518158" lvl="1" indent="-259079" algn="l">
                <a:lnSpc>
                  <a:spcPts val="3359"/>
                </a:lnSpc>
                <a:spcBef>
                  <a:spcPct val="0"/>
                </a:spcBef>
                <a:buFont typeface="Arial"/>
                <a:buChar char="•"/>
              </a:pPr>
              <a:r>
                <a:rPr lang="en-US" sz="2399" b="1" dirty="0">
                  <a:solidFill>
                    <a:srgbClr val="42321F"/>
                  </a:solidFill>
                  <a:latin typeface="Asap"/>
                  <a:ea typeface="Asap"/>
                  <a:cs typeface="Asap"/>
                  <a:sym typeface="Asap"/>
                </a:rPr>
                <a:t>DPM225469</a:t>
              </a:r>
            </a:p>
          </p:txBody>
        </p:sp>
      </p:grpSp>
      <p:grpSp>
        <p:nvGrpSpPr>
          <p:cNvPr id="13" name="Group 13"/>
          <p:cNvGrpSpPr/>
          <p:nvPr/>
        </p:nvGrpSpPr>
        <p:grpSpPr>
          <a:xfrm>
            <a:off x="11697873" y="5895442"/>
            <a:ext cx="5561427" cy="923925"/>
            <a:chOff x="0" y="0"/>
            <a:chExt cx="7415237" cy="1231900"/>
          </a:xfrm>
        </p:grpSpPr>
        <p:sp>
          <p:nvSpPr>
            <p:cNvPr id="14" name="TextBox 14"/>
            <p:cNvSpPr txBox="1"/>
            <p:nvPr/>
          </p:nvSpPr>
          <p:spPr>
            <a:xfrm>
              <a:off x="0" y="-38100"/>
              <a:ext cx="7415237" cy="647700"/>
            </a:xfrm>
            <a:prstGeom prst="rect">
              <a:avLst/>
            </a:prstGeom>
          </p:spPr>
          <p:txBody>
            <a:bodyPr lIns="0" tIns="0" rIns="0" bIns="0" rtlCol="0" anchor="t">
              <a:spAutoFit/>
            </a:bodyPr>
            <a:lstStyle/>
            <a:p>
              <a:pPr marL="0" lvl="0" indent="0" algn="l">
                <a:lnSpc>
                  <a:spcPts val="3900"/>
                </a:lnSpc>
                <a:spcBef>
                  <a:spcPct val="0"/>
                </a:spcBef>
              </a:pPr>
              <a:r>
                <a:rPr lang="en-US" sz="3000" b="1">
                  <a:solidFill>
                    <a:srgbClr val="42321F"/>
                  </a:solidFill>
                  <a:latin typeface="Asap Bold"/>
                  <a:ea typeface="Asap Bold"/>
                  <a:cs typeface="Asap Bold"/>
                  <a:sym typeface="Asap Bold"/>
                </a:rPr>
                <a:t>Đinh Quốc Thanh</a:t>
              </a:r>
            </a:p>
          </p:txBody>
        </p:sp>
        <p:sp>
          <p:nvSpPr>
            <p:cNvPr id="15" name="TextBox 15"/>
            <p:cNvSpPr txBox="1"/>
            <p:nvPr/>
          </p:nvSpPr>
          <p:spPr>
            <a:xfrm>
              <a:off x="0" y="706755"/>
              <a:ext cx="7415237" cy="525145"/>
            </a:xfrm>
            <a:prstGeom prst="rect">
              <a:avLst/>
            </a:prstGeom>
          </p:spPr>
          <p:txBody>
            <a:bodyPr lIns="0" tIns="0" rIns="0" bIns="0" rtlCol="0" anchor="t">
              <a:spAutoFit/>
            </a:bodyPr>
            <a:lstStyle/>
            <a:p>
              <a:pPr marL="518158" lvl="1" indent="-259079" algn="l">
                <a:lnSpc>
                  <a:spcPts val="3359"/>
                </a:lnSpc>
                <a:spcBef>
                  <a:spcPct val="0"/>
                </a:spcBef>
                <a:buFont typeface="Arial"/>
                <a:buChar char="•"/>
              </a:pPr>
              <a:r>
                <a:rPr lang="en-US" sz="2399" b="1" dirty="0">
                  <a:solidFill>
                    <a:srgbClr val="42321F"/>
                  </a:solidFill>
                  <a:latin typeface="Asap"/>
                  <a:ea typeface="Asap"/>
                  <a:cs typeface="Asap"/>
                  <a:sym typeface="Asap"/>
                </a:rPr>
                <a:t>DPM225480</a:t>
              </a:r>
            </a:p>
          </p:txBody>
        </p:sp>
      </p:grpSp>
      <p:grpSp>
        <p:nvGrpSpPr>
          <p:cNvPr id="16" name="Group 16"/>
          <p:cNvGrpSpPr/>
          <p:nvPr/>
        </p:nvGrpSpPr>
        <p:grpSpPr>
          <a:xfrm>
            <a:off x="11697873" y="7958203"/>
            <a:ext cx="5561427" cy="923925"/>
            <a:chOff x="0" y="0"/>
            <a:chExt cx="7415237" cy="1231900"/>
          </a:xfrm>
        </p:grpSpPr>
        <p:sp>
          <p:nvSpPr>
            <p:cNvPr id="17" name="TextBox 17"/>
            <p:cNvSpPr txBox="1"/>
            <p:nvPr/>
          </p:nvSpPr>
          <p:spPr>
            <a:xfrm>
              <a:off x="0" y="-38100"/>
              <a:ext cx="7415237" cy="647700"/>
            </a:xfrm>
            <a:prstGeom prst="rect">
              <a:avLst/>
            </a:prstGeom>
          </p:spPr>
          <p:txBody>
            <a:bodyPr lIns="0" tIns="0" rIns="0" bIns="0" rtlCol="0" anchor="t">
              <a:spAutoFit/>
            </a:bodyPr>
            <a:lstStyle/>
            <a:p>
              <a:pPr marL="0" lvl="0" indent="0" algn="l">
                <a:lnSpc>
                  <a:spcPts val="3900"/>
                </a:lnSpc>
                <a:spcBef>
                  <a:spcPct val="0"/>
                </a:spcBef>
              </a:pPr>
              <a:r>
                <a:rPr lang="en-US" sz="3000" b="1">
                  <a:solidFill>
                    <a:srgbClr val="42321F"/>
                  </a:solidFill>
                  <a:latin typeface="Asap Semi-Bold"/>
                  <a:ea typeface="Asap Semi-Bold"/>
                  <a:cs typeface="Asap Semi-Bold"/>
                  <a:sym typeface="Asap Semi-Bold"/>
                </a:rPr>
                <a:t>Trần Tiến Khoa</a:t>
              </a:r>
            </a:p>
          </p:txBody>
        </p:sp>
        <p:sp>
          <p:nvSpPr>
            <p:cNvPr id="18" name="TextBox 18"/>
            <p:cNvSpPr txBox="1"/>
            <p:nvPr/>
          </p:nvSpPr>
          <p:spPr>
            <a:xfrm>
              <a:off x="0" y="706755"/>
              <a:ext cx="7415237" cy="525145"/>
            </a:xfrm>
            <a:prstGeom prst="rect">
              <a:avLst/>
            </a:prstGeom>
          </p:spPr>
          <p:txBody>
            <a:bodyPr lIns="0" tIns="0" rIns="0" bIns="0" rtlCol="0" anchor="t">
              <a:spAutoFit/>
            </a:bodyPr>
            <a:lstStyle/>
            <a:p>
              <a:pPr marL="518158" lvl="1" indent="-259079" algn="l">
                <a:lnSpc>
                  <a:spcPts val="3359"/>
                </a:lnSpc>
                <a:spcBef>
                  <a:spcPct val="0"/>
                </a:spcBef>
                <a:buFont typeface="Arial"/>
                <a:buChar char="•"/>
              </a:pPr>
              <a:r>
                <a:rPr lang="en-US" sz="2399" b="1">
                  <a:solidFill>
                    <a:srgbClr val="42321F"/>
                  </a:solidFill>
                  <a:latin typeface="Asap Medium"/>
                  <a:ea typeface="Asap Medium"/>
                  <a:cs typeface="Asap Medium"/>
                  <a:sym typeface="Asap Medium"/>
                </a:rPr>
                <a:t>DPM225434</a:t>
              </a:r>
            </a:p>
          </p:txBody>
        </p:sp>
      </p:grpSp>
      <p:sp>
        <p:nvSpPr>
          <p:cNvPr id="19" name="Freeform 19"/>
          <p:cNvSpPr/>
          <p:nvPr/>
        </p:nvSpPr>
        <p:spPr>
          <a:xfrm rot="-446044">
            <a:off x="11812193" y="2384439"/>
            <a:ext cx="1281742" cy="1256107"/>
          </a:xfrm>
          <a:custGeom>
            <a:avLst/>
            <a:gdLst/>
            <a:ahLst/>
            <a:cxnLst/>
            <a:rect l="l" t="t" r="r" b="b"/>
            <a:pathLst>
              <a:path w="1281742" h="1256107">
                <a:moveTo>
                  <a:pt x="0" y="0"/>
                </a:moveTo>
                <a:lnTo>
                  <a:pt x="1281742" y="0"/>
                </a:lnTo>
                <a:lnTo>
                  <a:pt x="1281742" y="1256107"/>
                </a:lnTo>
                <a:lnTo>
                  <a:pt x="0" y="125610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20" name="Group 20"/>
          <p:cNvGrpSpPr/>
          <p:nvPr/>
        </p:nvGrpSpPr>
        <p:grpSpPr>
          <a:xfrm>
            <a:off x="1028700" y="3851046"/>
            <a:ext cx="1541987" cy="1500555"/>
            <a:chOff x="0" y="0"/>
            <a:chExt cx="2055983" cy="2000741"/>
          </a:xfrm>
        </p:grpSpPr>
        <p:pic>
          <p:nvPicPr>
            <p:cNvPr id="21" name="Picture 21"/>
            <p:cNvPicPr>
              <a:picLocks noChangeAspect="1"/>
            </p:cNvPicPr>
            <p:nvPr/>
          </p:nvPicPr>
          <p:blipFill>
            <a:blip r:embed="rId6"/>
            <a:srcRect l="29976" r="29976"/>
            <a:stretch>
              <a:fillRect/>
            </a:stretch>
          </p:blipFill>
          <p:spPr>
            <a:xfrm>
              <a:off x="0" y="0"/>
              <a:ext cx="2055983" cy="2000741"/>
            </a:xfrm>
            <a:prstGeom prst="rect">
              <a:avLst/>
            </a:prstGeom>
          </p:spPr>
        </p:pic>
      </p:grpSp>
      <p:grpSp>
        <p:nvGrpSpPr>
          <p:cNvPr id="22" name="Group 22"/>
          <p:cNvGrpSpPr/>
          <p:nvPr/>
        </p:nvGrpSpPr>
        <p:grpSpPr>
          <a:xfrm>
            <a:off x="1028700" y="5931586"/>
            <a:ext cx="1541987" cy="1500555"/>
            <a:chOff x="0" y="0"/>
            <a:chExt cx="2055983" cy="2000741"/>
          </a:xfrm>
        </p:grpSpPr>
        <p:pic>
          <p:nvPicPr>
            <p:cNvPr id="23" name="Picture 23"/>
            <p:cNvPicPr>
              <a:picLocks noChangeAspect="1"/>
            </p:cNvPicPr>
            <p:nvPr/>
          </p:nvPicPr>
          <p:blipFill>
            <a:blip r:embed="rId7"/>
            <a:srcRect t="17582" b="17582"/>
            <a:stretch>
              <a:fillRect/>
            </a:stretch>
          </p:blipFill>
          <p:spPr>
            <a:xfrm>
              <a:off x="0" y="0"/>
              <a:ext cx="2055983" cy="2000741"/>
            </a:xfrm>
            <a:prstGeom prst="rect">
              <a:avLst/>
            </a:prstGeom>
          </p:spPr>
        </p:pic>
      </p:grpSp>
      <p:grpSp>
        <p:nvGrpSpPr>
          <p:cNvPr id="24" name="Group 24"/>
          <p:cNvGrpSpPr/>
          <p:nvPr/>
        </p:nvGrpSpPr>
        <p:grpSpPr>
          <a:xfrm>
            <a:off x="9600891" y="5895442"/>
            <a:ext cx="1541987" cy="1500555"/>
            <a:chOff x="0" y="0"/>
            <a:chExt cx="2055983" cy="2000741"/>
          </a:xfrm>
        </p:grpSpPr>
        <p:pic>
          <p:nvPicPr>
            <p:cNvPr id="25" name="Picture 25"/>
            <p:cNvPicPr>
              <a:picLocks noChangeAspect="1"/>
            </p:cNvPicPr>
            <p:nvPr/>
          </p:nvPicPr>
          <p:blipFill>
            <a:blip r:embed="rId8"/>
            <a:srcRect t="17582" b="17582"/>
            <a:stretch>
              <a:fillRect/>
            </a:stretch>
          </p:blipFill>
          <p:spPr>
            <a:xfrm>
              <a:off x="0" y="0"/>
              <a:ext cx="2055983" cy="2000741"/>
            </a:xfrm>
            <a:prstGeom prst="rect">
              <a:avLst/>
            </a:prstGeom>
          </p:spPr>
        </p:pic>
      </p:grpSp>
      <p:grpSp>
        <p:nvGrpSpPr>
          <p:cNvPr id="26" name="Group 26"/>
          <p:cNvGrpSpPr/>
          <p:nvPr/>
        </p:nvGrpSpPr>
        <p:grpSpPr>
          <a:xfrm>
            <a:off x="1028700" y="7958203"/>
            <a:ext cx="1541987" cy="1500555"/>
            <a:chOff x="0" y="0"/>
            <a:chExt cx="2055983" cy="2000741"/>
          </a:xfrm>
        </p:grpSpPr>
        <p:pic>
          <p:nvPicPr>
            <p:cNvPr id="27" name="Picture 27"/>
            <p:cNvPicPr>
              <a:picLocks noChangeAspect="1"/>
            </p:cNvPicPr>
            <p:nvPr/>
          </p:nvPicPr>
          <p:blipFill>
            <a:blip r:embed="rId9"/>
            <a:srcRect l="31811" t="201" b="201"/>
            <a:stretch>
              <a:fillRect/>
            </a:stretch>
          </p:blipFill>
          <p:spPr>
            <a:xfrm>
              <a:off x="0" y="0"/>
              <a:ext cx="2055983" cy="2000741"/>
            </a:xfrm>
            <a:prstGeom prst="rect">
              <a:avLst/>
            </a:prstGeom>
          </p:spPr>
        </p:pic>
      </p:grpSp>
      <p:grpSp>
        <p:nvGrpSpPr>
          <p:cNvPr id="28" name="Group 28"/>
          <p:cNvGrpSpPr/>
          <p:nvPr/>
        </p:nvGrpSpPr>
        <p:grpSpPr>
          <a:xfrm>
            <a:off x="9600891" y="7994347"/>
            <a:ext cx="1541987" cy="1500555"/>
            <a:chOff x="0" y="0"/>
            <a:chExt cx="2055983" cy="2000741"/>
          </a:xfrm>
        </p:grpSpPr>
        <p:pic>
          <p:nvPicPr>
            <p:cNvPr id="29" name="Picture 29"/>
            <p:cNvPicPr>
              <a:picLocks noChangeAspect="1"/>
            </p:cNvPicPr>
            <p:nvPr/>
          </p:nvPicPr>
          <p:blipFill>
            <a:blip r:embed="rId6"/>
            <a:srcRect l="29976" r="29976"/>
            <a:stretch>
              <a:fillRect/>
            </a:stretch>
          </p:blipFill>
          <p:spPr>
            <a:xfrm>
              <a:off x="0" y="0"/>
              <a:ext cx="2055983" cy="2000741"/>
            </a:xfrm>
            <a:prstGeom prst="rect">
              <a:avLst/>
            </a:prstGeom>
          </p:spPr>
        </p:pic>
      </p:grpSp>
      <p:sp>
        <p:nvSpPr>
          <p:cNvPr id="30" name="Freeform 30"/>
          <p:cNvSpPr/>
          <p:nvPr/>
        </p:nvSpPr>
        <p:spPr>
          <a:xfrm>
            <a:off x="13428795" y="754109"/>
            <a:ext cx="3830505" cy="4114800"/>
          </a:xfrm>
          <a:custGeom>
            <a:avLst/>
            <a:gdLst/>
            <a:ahLst/>
            <a:cxnLst/>
            <a:rect l="l" t="t" r="r" b="b"/>
            <a:pathLst>
              <a:path w="3830505" h="4114800">
                <a:moveTo>
                  <a:pt x="0" y="0"/>
                </a:moveTo>
                <a:lnTo>
                  <a:pt x="3830505" y="0"/>
                </a:lnTo>
                <a:lnTo>
                  <a:pt x="3830505"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31" name="Group 31"/>
          <p:cNvGrpSpPr/>
          <p:nvPr/>
        </p:nvGrpSpPr>
        <p:grpSpPr>
          <a:xfrm>
            <a:off x="1028700" y="3814901"/>
            <a:ext cx="1541987" cy="1592810"/>
            <a:chOff x="0" y="0"/>
            <a:chExt cx="2055983" cy="2123747"/>
          </a:xfrm>
        </p:grpSpPr>
        <p:pic>
          <p:nvPicPr>
            <p:cNvPr id="32" name="Picture 32"/>
            <p:cNvPicPr>
              <a:picLocks noChangeAspect="1"/>
            </p:cNvPicPr>
            <p:nvPr/>
          </p:nvPicPr>
          <p:blipFill>
            <a:blip r:embed="rId12"/>
            <a:srcRect l="3330" r="14439" b="43302"/>
            <a:stretch>
              <a:fillRect/>
            </a:stretch>
          </p:blipFill>
          <p:spPr>
            <a:xfrm>
              <a:off x="0" y="0"/>
              <a:ext cx="2055983" cy="2123747"/>
            </a:xfrm>
            <a:prstGeom prst="rect">
              <a:avLst/>
            </a:prstGeom>
          </p:spPr>
        </p:pic>
      </p:grpSp>
      <p:grpSp>
        <p:nvGrpSpPr>
          <p:cNvPr id="33" name="Group 33"/>
          <p:cNvGrpSpPr>
            <a:grpSpLocks noChangeAspect="1"/>
          </p:cNvGrpSpPr>
          <p:nvPr/>
        </p:nvGrpSpPr>
        <p:grpSpPr>
          <a:xfrm>
            <a:off x="9575416" y="7901966"/>
            <a:ext cx="1592936" cy="1592936"/>
            <a:chOff x="0" y="0"/>
            <a:chExt cx="13716000" cy="13716000"/>
          </a:xfrm>
        </p:grpSpPr>
        <p:sp>
          <p:nvSpPr>
            <p:cNvPr id="34" name="Freeform 34"/>
            <p:cNvSpPr/>
            <p:nvPr/>
          </p:nvSpPr>
          <p:spPr>
            <a:xfrm>
              <a:off x="0" y="0"/>
              <a:ext cx="13716000" cy="13716000"/>
            </a:xfrm>
            <a:custGeom>
              <a:avLst/>
              <a:gdLst/>
              <a:ahLst/>
              <a:cxnLst/>
              <a:rect l="l" t="t" r="r" b="b"/>
              <a:pathLst>
                <a:path w="13716000" h="13716000">
                  <a:moveTo>
                    <a:pt x="6857994" y="0"/>
                  </a:moveTo>
                  <a:lnTo>
                    <a:pt x="6858008" y="0"/>
                  </a:lnTo>
                  <a:lnTo>
                    <a:pt x="6858008" y="0"/>
                  </a:lnTo>
                  <a:cubicBezTo>
                    <a:pt x="10645573" y="1"/>
                    <a:pt x="13716000" y="3070429"/>
                    <a:pt x="13716000" y="6857994"/>
                  </a:cubicBezTo>
                  <a:lnTo>
                    <a:pt x="13716000" y="13716000"/>
                  </a:lnTo>
                  <a:lnTo>
                    <a:pt x="13716000" y="13716000"/>
                  </a:lnTo>
                  <a:lnTo>
                    <a:pt x="0" y="13716000"/>
                  </a:lnTo>
                  <a:lnTo>
                    <a:pt x="0" y="13716000"/>
                  </a:lnTo>
                  <a:lnTo>
                    <a:pt x="0" y="6857994"/>
                  </a:lnTo>
                  <a:cubicBezTo>
                    <a:pt x="0" y="3070428"/>
                    <a:pt x="3070428" y="0"/>
                    <a:pt x="6857994" y="0"/>
                  </a:cubicBezTo>
                  <a:close/>
                </a:path>
              </a:pathLst>
            </a:custGeom>
            <a:blipFill>
              <a:blip r:embed="rId13"/>
              <a:stretch>
                <a:fillRect t="-1929" b="-48070"/>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5F9F2">
                <a:alpha val="90196"/>
              </a:srgbClr>
            </a:solidFill>
          </p:spPr>
        </p:sp>
      </p:grpSp>
      <p:sp>
        <p:nvSpPr>
          <p:cNvPr id="6" name="TextBox 6"/>
          <p:cNvSpPr txBox="1"/>
          <p:nvPr/>
        </p:nvSpPr>
        <p:spPr>
          <a:xfrm>
            <a:off x="783580" y="606029"/>
            <a:ext cx="2798564" cy="359271"/>
          </a:xfrm>
          <a:prstGeom prst="rect">
            <a:avLst/>
          </a:prstGeom>
        </p:spPr>
        <p:txBody>
          <a:bodyPr lIns="0" tIns="0" rIns="0" bIns="0" rtlCol="0" anchor="t">
            <a:spAutoFit/>
          </a:bodyPr>
          <a:lstStyle/>
          <a:p>
            <a:pPr algn="l">
              <a:lnSpc>
                <a:spcPts val="2750"/>
              </a:lnSpc>
            </a:pPr>
            <a:r>
              <a:rPr lang="en-US" sz="2187" b="1">
                <a:solidFill>
                  <a:srgbClr val="006747"/>
                </a:solidFill>
                <a:latin typeface="Noto Serif Bold"/>
                <a:ea typeface="Noto Serif Bold"/>
                <a:cs typeface="Noto Serif Bold"/>
                <a:sym typeface="Noto Serif Bold"/>
              </a:rPr>
              <a:t>CHƯƠNG 1</a:t>
            </a:r>
          </a:p>
        </p:txBody>
      </p:sp>
      <p:sp>
        <p:nvSpPr>
          <p:cNvPr id="7" name="TextBox 7"/>
          <p:cNvSpPr txBox="1"/>
          <p:nvPr/>
        </p:nvSpPr>
        <p:spPr>
          <a:xfrm>
            <a:off x="783580" y="1151036"/>
            <a:ext cx="11395621" cy="737741"/>
          </a:xfrm>
          <a:prstGeom prst="rect">
            <a:avLst/>
          </a:prstGeom>
        </p:spPr>
        <p:txBody>
          <a:bodyPr lIns="0" tIns="0" rIns="0" bIns="0" rtlCol="0" anchor="t">
            <a:spAutoFit/>
          </a:bodyPr>
          <a:lstStyle/>
          <a:p>
            <a:pPr algn="l">
              <a:lnSpc>
                <a:spcPts val="5500"/>
              </a:lnSpc>
            </a:pPr>
            <a:r>
              <a:rPr lang="en-US" sz="4375" b="1">
                <a:solidFill>
                  <a:srgbClr val="006747"/>
                </a:solidFill>
                <a:latin typeface="Noto Serif Bold"/>
                <a:ea typeface="Noto Serif Bold"/>
                <a:cs typeface="Noto Serif Bold"/>
                <a:sym typeface="Noto Serif Bold"/>
              </a:rPr>
              <a:t>Giới thiệu về Kiểm thử Đơn vị &amp; CppUnit</a:t>
            </a:r>
          </a:p>
        </p:txBody>
      </p:sp>
      <p:sp>
        <p:nvSpPr>
          <p:cNvPr id="8" name="TextBox 8"/>
          <p:cNvSpPr txBox="1"/>
          <p:nvPr/>
        </p:nvSpPr>
        <p:spPr>
          <a:xfrm>
            <a:off x="783580" y="2340174"/>
            <a:ext cx="8087320" cy="1182461"/>
          </a:xfrm>
          <a:prstGeom prst="rect">
            <a:avLst/>
          </a:prstGeom>
        </p:spPr>
        <p:txBody>
          <a:bodyPr lIns="0" tIns="0" rIns="0" bIns="0" rtlCol="0" anchor="t">
            <a:spAutoFit/>
          </a:bodyPr>
          <a:lstStyle/>
          <a:p>
            <a:pPr algn="l">
              <a:lnSpc>
                <a:spcPts val="3214"/>
              </a:lnSpc>
            </a:pPr>
            <a:r>
              <a:rPr lang="en-US" sz="2000">
                <a:solidFill>
                  <a:srgbClr val="4B4A4A"/>
                </a:solidFill>
                <a:latin typeface="Arimo"/>
                <a:ea typeface="Arimo"/>
                <a:cs typeface="Arimo"/>
                <a:sym typeface="Arimo"/>
              </a:rPr>
              <a:t>Kiểm thử đơn vị (Unit Testing) là một phương pháp quan trọng trong phát triển phần mềm, giúp xác minh tính đúng đắn của từng thành phần mã nguồn (đơn vị) một cách độc lập.</a:t>
            </a:r>
          </a:p>
        </p:txBody>
      </p:sp>
      <p:sp>
        <p:nvSpPr>
          <p:cNvPr id="9" name="TextBox 9"/>
          <p:cNvSpPr txBox="1"/>
          <p:nvPr/>
        </p:nvSpPr>
        <p:spPr>
          <a:xfrm>
            <a:off x="783580" y="4110607"/>
            <a:ext cx="8360420" cy="782411"/>
          </a:xfrm>
          <a:prstGeom prst="rect">
            <a:avLst/>
          </a:prstGeom>
        </p:spPr>
        <p:txBody>
          <a:bodyPr lIns="0" tIns="0" rIns="0" bIns="0" rtlCol="0" anchor="t">
            <a:spAutoFit/>
          </a:bodyPr>
          <a:lstStyle/>
          <a:p>
            <a:pPr algn="l">
              <a:lnSpc>
                <a:spcPts val="3214"/>
              </a:lnSpc>
            </a:pPr>
            <a:r>
              <a:rPr lang="en-US" sz="2000">
                <a:solidFill>
                  <a:srgbClr val="4B4A4A"/>
                </a:solidFill>
                <a:latin typeface="Arimo"/>
                <a:ea typeface="Arimo"/>
                <a:cs typeface="Arimo"/>
                <a:sym typeface="Arimo"/>
              </a:rPr>
              <a:t>CppUnit là một framework kiểm thử đơn vị mã nguồn mở, được thiết kế đặc biệt cho các lập trình viên C++.</a:t>
            </a:r>
          </a:p>
        </p:txBody>
      </p:sp>
      <p:sp>
        <p:nvSpPr>
          <p:cNvPr id="10" name="TextBox 10"/>
          <p:cNvSpPr txBox="1"/>
          <p:nvPr/>
        </p:nvSpPr>
        <p:spPr>
          <a:xfrm>
            <a:off x="783580" y="5480991"/>
            <a:ext cx="8087320" cy="382361"/>
          </a:xfrm>
          <a:prstGeom prst="rect">
            <a:avLst/>
          </a:prstGeom>
        </p:spPr>
        <p:txBody>
          <a:bodyPr lIns="0" tIns="0" rIns="0" bIns="0" rtlCol="0" anchor="t">
            <a:spAutoFit/>
          </a:bodyPr>
          <a:lstStyle/>
          <a:p>
            <a:pPr marL="301625" lvl="1" indent="-150813" algn="l">
              <a:lnSpc>
                <a:spcPts val="3214"/>
              </a:lnSpc>
              <a:buFont typeface="Arial"/>
              <a:buChar char="•"/>
            </a:pPr>
            <a:r>
              <a:rPr lang="en-US" sz="2000">
                <a:solidFill>
                  <a:srgbClr val="4B4A4A"/>
                </a:solidFill>
                <a:latin typeface="Arimo"/>
                <a:ea typeface="Arimo"/>
                <a:cs typeface="Arimo"/>
                <a:sym typeface="Arimo"/>
              </a:rPr>
              <a:t>Phát hiện lỗi sớm trong chu trình phát triển.</a:t>
            </a:r>
          </a:p>
        </p:txBody>
      </p:sp>
      <p:sp>
        <p:nvSpPr>
          <p:cNvPr id="11" name="TextBox 11"/>
          <p:cNvSpPr txBox="1"/>
          <p:nvPr/>
        </p:nvSpPr>
        <p:spPr>
          <a:xfrm>
            <a:off x="783580" y="6137651"/>
            <a:ext cx="8087320" cy="382361"/>
          </a:xfrm>
          <a:prstGeom prst="rect">
            <a:avLst/>
          </a:prstGeom>
        </p:spPr>
        <p:txBody>
          <a:bodyPr lIns="0" tIns="0" rIns="0" bIns="0" rtlCol="0" anchor="t">
            <a:spAutoFit/>
          </a:bodyPr>
          <a:lstStyle/>
          <a:p>
            <a:pPr marL="301625" lvl="1" indent="-150813" algn="l">
              <a:lnSpc>
                <a:spcPts val="3214"/>
              </a:lnSpc>
              <a:buFont typeface="Arial"/>
              <a:buChar char="•"/>
            </a:pPr>
            <a:r>
              <a:rPr lang="en-US" sz="2000">
                <a:solidFill>
                  <a:srgbClr val="4B4A4A"/>
                </a:solidFill>
                <a:latin typeface="Arimo"/>
                <a:ea typeface="Arimo"/>
                <a:cs typeface="Arimo"/>
                <a:sym typeface="Arimo"/>
              </a:rPr>
              <a:t>Nâng cao chất lượng và độ tin cậy của mã nguồn.</a:t>
            </a:r>
          </a:p>
        </p:txBody>
      </p:sp>
      <p:sp>
        <p:nvSpPr>
          <p:cNvPr id="12" name="TextBox 12"/>
          <p:cNvSpPr txBox="1"/>
          <p:nvPr/>
        </p:nvSpPr>
        <p:spPr>
          <a:xfrm>
            <a:off x="783580" y="6679453"/>
            <a:ext cx="8087320" cy="782429"/>
          </a:xfrm>
          <a:prstGeom prst="rect">
            <a:avLst/>
          </a:prstGeom>
        </p:spPr>
        <p:txBody>
          <a:bodyPr lIns="0" tIns="0" rIns="0" bIns="0" rtlCol="0" anchor="t">
            <a:spAutoFit/>
          </a:bodyPr>
          <a:lstStyle/>
          <a:p>
            <a:pPr marL="301498" lvl="1" indent="-150749" algn="l">
              <a:lnSpc>
                <a:spcPts val="3214"/>
              </a:lnSpc>
              <a:buFont typeface="Arial"/>
              <a:buChar char="•"/>
            </a:pPr>
            <a:r>
              <a:rPr lang="en-US" sz="2000">
                <a:solidFill>
                  <a:srgbClr val="4B4A4A"/>
                </a:solidFill>
                <a:latin typeface="Arimo"/>
                <a:ea typeface="Arimo"/>
                <a:cs typeface="Arimo"/>
                <a:sym typeface="Arimo"/>
              </a:rPr>
              <a:t>Hỗ trợ các phương pháp phát triển hiện đại như TDD</a:t>
            </a:r>
          </a:p>
          <a:p>
            <a:pPr algn="l">
              <a:lnSpc>
                <a:spcPts val="3214"/>
              </a:lnSpc>
            </a:pPr>
            <a:r>
              <a:rPr lang="en-US" sz="2000">
                <a:solidFill>
                  <a:srgbClr val="4B4A4A"/>
                </a:solidFill>
                <a:latin typeface="Arimo"/>
                <a:ea typeface="Arimo"/>
                <a:cs typeface="Arimo"/>
                <a:sym typeface="Arimo"/>
              </a:rPr>
              <a:t> (Test-Driven Development).</a:t>
            </a:r>
          </a:p>
        </p:txBody>
      </p:sp>
      <p:grpSp>
        <p:nvGrpSpPr>
          <p:cNvPr id="13" name="Group 13"/>
          <p:cNvGrpSpPr>
            <a:grpSpLocks noChangeAspect="1"/>
          </p:cNvGrpSpPr>
          <p:nvPr/>
        </p:nvGrpSpPr>
        <p:grpSpPr>
          <a:xfrm>
            <a:off x="10330446" y="1819691"/>
            <a:ext cx="7709358" cy="7709358"/>
            <a:chOff x="0" y="0"/>
            <a:chExt cx="10783093" cy="10783093"/>
          </a:xfrm>
        </p:grpSpPr>
        <p:sp>
          <p:nvSpPr>
            <p:cNvPr id="14" name="Freeform 14" descr="preencoded.png"/>
            <p:cNvSpPr/>
            <p:nvPr/>
          </p:nvSpPr>
          <p:spPr>
            <a:xfrm>
              <a:off x="0" y="0"/>
              <a:ext cx="10783062" cy="10783062"/>
            </a:xfrm>
            <a:custGeom>
              <a:avLst/>
              <a:gdLst/>
              <a:ahLst/>
              <a:cxnLst/>
              <a:rect l="l" t="t" r="r" b="b"/>
              <a:pathLst>
                <a:path w="10783062" h="10783062">
                  <a:moveTo>
                    <a:pt x="0" y="0"/>
                  </a:moveTo>
                  <a:lnTo>
                    <a:pt x="10783062" y="0"/>
                  </a:lnTo>
                  <a:lnTo>
                    <a:pt x="10783062" y="10783062"/>
                  </a:lnTo>
                  <a:lnTo>
                    <a:pt x="0" y="10783062"/>
                  </a:lnTo>
                  <a:lnTo>
                    <a:pt x="0" y="0"/>
                  </a:lnTo>
                  <a:close/>
                </a:path>
              </a:pathLst>
            </a:custGeom>
            <a:blipFill>
              <a:blip r:embed="rId4"/>
              <a:stretch>
                <a:fillRect/>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5F9F2">
                <a:alpha val="90196"/>
              </a:srgbClr>
            </a:solidFill>
          </p:spPr>
        </p:sp>
      </p:grpSp>
      <p:sp>
        <p:nvSpPr>
          <p:cNvPr id="6" name="TextBox 6"/>
          <p:cNvSpPr txBox="1"/>
          <p:nvPr/>
        </p:nvSpPr>
        <p:spPr>
          <a:xfrm>
            <a:off x="992238" y="770781"/>
            <a:ext cx="3544044" cy="452437"/>
          </a:xfrm>
          <a:prstGeom prst="rect">
            <a:avLst/>
          </a:prstGeom>
        </p:spPr>
        <p:txBody>
          <a:bodyPr lIns="0" tIns="0" rIns="0" bIns="0" rtlCol="0" anchor="t">
            <a:spAutoFit/>
          </a:bodyPr>
          <a:lstStyle/>
          <a:p>
            <a:pPr algn="l">
              <a:lnSpc>
                <a:spcPts val="3437"/>
              </a:lnSpc>
            </a:pPr>
            <a:r>
              <a:rPr lang="en-US" sz="2750" b="1">
                <a:solidFill>
                  <a:srgbClr val="006747"/>
                </a:solidFill>
                <a:latin typeface="Noto Serif Bold"/>
                <a:ea typeface="Noto Serif Bold"/>
                <a:cs typeface="Noto Serif Bold"/>
                <a:sym typeface="Noto Serif Bold"/>
              </a:rPr>
              <a:t>MỤC TIÊU</a:t>
            </a:r>
          </a:p>
        </p:txBody>
      </p:sp>
      <p:sp>
        <p:nvSpPr>
          <p:cNvPr id="7" name="TextBox 7"/>
          <p:cNvSpPr txBox="1"/>
          <p:nvPr/>
        </p:nvSpPr>
        <p:spPr>
          <a:xfrm>
            <a:off x="992238" y="1478161"/>
            <a:ext cx="10761910" cy="914549"/>
          </a:xfrm>
          <a:prstGeom prst="rect">
            <a:avLst/>
          </a:prstGeom>
        </p:spPr>
        <p:txBody>
          <a:bodyPr lIns="0" tIns="0" rIns="0" bIns="0" rtlCol="0" anchor="t">
            <a:spAutoFit/>
          </a:bodyPr>
          <a:lstStyle/>
          <a:p>
            <a:pPr algn="l">
              <a:lnSpc>
                <a:spcPts val="6937"/>
              </a:lnSpc>
            </a:pPr>
            <a:r>
              <a:rPr lang="en-US" sz="5562" b="1">
                <a:solidFill>
                  <a:srgbClr val="006747"/>
                </a:solidFill>
                <a:latin typeface="Noto Serif Bold"/>
                <a:ea typeface="Noto Serif Bold"/>
                <a:cs typeface="Noto Serif Bold"/>
                <a:sym typeface="Noto Serif Bold"/>
              </a:rPr>
              <a:t>Hướng dẫn chi tiết &amp; Đánh giá</a:t>
            </a:r>
          </a:p>
        </p:txBody>
      </p:sp>
      <p:grpSp>
        <p:nvGrpSpPr>
          <p:cNvPr id="8" name="Group 8"/>
          <p:cNvGrpSpPr/>
          <p:nvPr/>
        </p:nvGrpSpPr>
        <p:grpSpPr>
          <a:xfrm>
            <a:off x="992238" y="3243114"/>
            <a:ext cx="8009930" cy="3004245"/>
            <a:chOff x="0" y="0"/>
            <a:chExt cx="10679907" cy="4005660"/>
          </a:xfrm>
        </p:grpSpPr>
        <p:sp>
          <p:nvSpPr>
            <p:cNvPr id="9" name="Freeform 9"/>
            <p:cNvSpPr/>
            <p:nvPr/>
          </p:nvSpPr>
          <p:spPr>
            <a:xfrm>
              <a:off x="0" y="0"/>
              <a:ext cx="10679938" cy="4005707"/>
            </a:xfrm>
            <a:custGeom>
              <a:avLst/>
              <a:gdLst/>
              <a:ahLst/>
              <a:cxnLst/>
              <a:rect l="l" t="t" r="r" b="b"/>
              <a:pathLst>
                <a:path w="10679938" h="4005707">
                  <a:moveTo>
                    <a:pt x="0" y="243840"/>
                  </a:moveTo>
                  <a:cubicBezTo>
                    <a:pt x="0" y="109220"/>
                    <a:pt x="109220" y="0"/>
                    <a:pt x="243840" y="0"/>
                  </a:cubicBezTo>
                  <a:lnTo>
                    <a:pt x="10436098" y="0"/>
                  </a:lnTo>
                  <a:cubicBezTo>
                    <a:pt x="10570718" y="0"/>
                    <a:pt x="10679938" y="109220"/>
                    <a:pt x="10679938" y="243840"/>
                  </a:cubicBezTo>
                  <a:lnTo>
                    <a:pt x="10679938" y="3761867"/>
                  </a:lnTo>
                  <a:cubicBezTo>
                    <a:pt x="10679938" y="3896487"/>
                    <a:pt x="10570718" y="4005707"/>
                    <a:pt x="10436098" y="4005707"/>
                  </a:cubicBezTo>
                  <a:lnTo>
                    <a:pt x="243840" y="4005707"/>
                  </a:lnTo>
                  <a:cubicBezTo>
                    <a:pt x="109220" y="4005707"/>
                    <a:pt x="0" y="3896487"/>
                    <a:pt x="0" y="3761867"/>
                  </a:cubicBezTo>
                  <a:close/>
                </a:path>
              </a:pathLst>
            </a:custGeom>
            <a:solidFill>
              <a:srgbClr val="E5F9F2">
                <a:alpha val="90196"/>
              </a:srgbClr>
            </a:solidFill>
          </p:spPr>
        </p:sp>
      </p:grpSp>
      <p:grpSp>
        <p:nvGrpSpPr>
          <p:cNvPr id="10" name="Group 10"/>
          <p:cNvGrpSpPr/>
          <p:nvPr/>
        </p:nvGrpSpPr>
        <p:grpSpPr>
          <a:xfrm>
            <a:off x="992238" y="3205014"/>
            <a:ext cx="8009930" cy="152400"/>
            <a:chOff x="0" y="0"/>
            <a:chExt cx="10679907" cy="203200"/>
          </a:xfrm>
        </p:grpSpPr>
        <p:sp>
          <p:nvSpPr>
            <p:cNvPr id="11" name="Freeform 11"/>
            <p:cNvSpPr/>
            <p:nvPr/>
          </p:nvSpPr>
          <p:spPr>
            <a:xfrm>
              <a:off x="0" y="0"/>
              <a:ext cx="10679938" cy="203200"/>
            </a:xfrm>
            <a:custGeom>
              <a:avLst/>
              <a:gdLst/>
              <a:ahLst/>
              <a:cxnLst/>
              <a:rect l="l" t="t" r="r" b="b"/>
              <a:pathLst>
                <a:path w="10679938" h="203200">
                  <a:moveTo>
                    <a:pt x="0" y="101600"/>
                  </a:moveTo>
                  <a:cubicBezTo>
                    <a:pt x="0" y="45466"/>
                    <a:pt x="45466" y="0"/>
                    <a:pt x="101600" y="0"/>
                  </a:cubicBezTo>
                  <a:lnTo>
                    <a:pt x="10578338" y="0"/>
                  </a:lnTo>
                  <a:cubicBezTo>
                    <a:pt x="10634472" y="0"/>
                    <a:pt x="10679938" y="45466"/>
                    <a:pt x="10679938" y="101600"/>
                  </a:cubicBezTo>
                  <a:cubicBezTo>
                    <a:pt x="10679938" y="157734"/>
                    <a:pt x="10634472" y="203200"/>
                    <a:pt x="10578338" y="203200"/>
                  </a:cubicBezTo>
                  <a:lnTo>
                    <a:pt x="101600" y="203200"/>
                  </a:lnTo>
                  <a:cubicBezTo>
                    <a:pt x="45466" y="203200"/>
                    <a:pt x="0" y="157734"/>
                    <a:pt x="0" y="101600"/>
                  </a:cubicBezTo>
                  <a:close/>
                </a:path>
              </a:pathLst>
            </a:custGeom>
            <a:solidFill>
              <a:srgbClr val="006747"/>
            </a:solidFill>
          </p:spPr>
        </p:sp>
      </p:grpSp>
      <p:grpSp>
        <p:nvGrpSpPr>
          <p:cNvPr id="12" name="Group 12"/>
          <p:cNvGrpSpPr/>
          <p:nvPr/>
        </p:nvGrpSpPr>
        <p:grpSpPr>
          <a:xfrm>
            <a:off x="4571925" y="2817911"/>
            <a:ext cx="850553" cy="850552"/>
            <a:chOff x="0" y="0"/>
            <a:chExt cx="1134070" cy="1134070"/>
          </a:xfrm>
        </p:grpSpPr>
        <p:sp>
          <p:nvSpPr>
            <p:cNvPr id="13" name="Freeform 13"/>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006747"/>
            </a:solidFill>
          </p:spPr>
        </p:sp>
      </p:grpSp>
      <p:grpSp>
        <p:nvGrpSpPr>
          <p:cNvPr id="14" name="Group 14"/>
          <p:cNvGrpSpPr>
            <a:grpSpLocks noChangeAspect="1"/>
          </p:cNvGrpSpPr>
          <p:nvPr/>
        </p:nvGrpSpPr>
        <p:grpSpPr>
          <a:xfrm>
            <a:off x="4827018" y="3030588"/>
            <a:ext cx="340221" cy="425203"/>
            <a:chOff x="0" y="0"/>
            <a:chExt cx="453628" cy="566937"/>
          </a:xfrm>
        </p:grpSpPr>
        <p:sp>
          <p:nvSpPr>
            <p:cNvPr id="15" name="Freeform 15" descr="preencoded.png"/>
            <p:cNvSpPr/>
            <p:nvPr/>
          </p:nvSpPr>
          <p:spPr>
            <a:xfrm>
              <a:off x="0" y="0"/>
              <a:ext cx="453644" cy="566928"/>
            </a:xfrm>
            <a:custGeom>
              <a:avLst/>
              <a:gdLst/>
              <a:ahLst/>
              <a:cxnLst/>
              <a:rect l="l" t="t" r="r" b="b"/>
              <a:pathLst>
                <a:path w="453644" h="566928">
                  <a:moveTo>
                    <a:pt x="0" y="0"/>
                  </a:moveTo>
                  <a:lnTo>
                    <a:pt x="453644" y="0"/>
                  </a:lnTo>
                  <a:lnTo>
                    <a:pt x="453644" y="566928"/>
                  </a:lnTo>
                  <a:lnTo>
                    <a:pt x="0" y="566928"/>
                  </a:lnTo>
                  <a:lnTo>
                    <a:pt x="0" y="0"/>
                  </a:lnTo>
                  <a:close/>
                </a:path>
              </a:pathLst>
            </a:custGeom>
            <a:blipFill>
              <a:blip r:embed="rId4"/>
              <a:stretch>
                <a:fillRect t="-8" r="3" b="-10"/>
              </a:stretch>
            </a:blipFill>
          </p:spPr>
        </p:sp>
      </p:grpSp>
      <p:sp>
        <p:nvSpPr>
          <p:cNvPr id="16" name="TextBox 16"/>
          <p:cNvSpPr txBox="1"/>
          <p:nvPr/>
        </p:nvSpPr>
        <p:spPr>
          <a:xfrm>
            <a:off x="1313855" y="3942309"/>
            <a:ext cx="3544044" cy="452437"/>
          </a:xfrm>
          <a:prstGeom prst="rect">
            <a:avLst/>
          </a:prstGeom>
        </p:spPr>
        <p:txBody>
          <a:bodyPr lIns="0" tIns="0" rIns="0" bIns="0" rtlCol="0" anchor="t">
            <a:spAutoFit/>
          </a:bodyPr>
          <a:lstStyle/>
          <a:p>
            <a:pPr algn="l">
              <a:lnSpc>
                <a:spcPts val="3437"/>
              </a:lnSpc>
            </a:pPr>
            <a:r>
              <a:rPr lang="en-US" sz="2750" b="1">
                <a:solidFill>
                  <a:srgbClr val="4B4A4A"/>
                </a:solidFill>
                <a:latin typeface="Noto Serif Bold"/>
                <a:ea typeface="Noto Serif Bold"/>
                <a:cs typeface="Noto Serif Bold"/>
                <a:sym typeface="Noto Serif Bold"/>
              </a:rPr>
              <a:t>Cài đặt &amp; Tích hợp</a:t>
            </a:r>
          </a:p>
        </p:txBody>
      </p:sp>
      <p:sp>
        <p:nvSpPr>
          <p:cNvPr id="17" name="TextBox 17"/>
          <p:cNvSpPr txBox="1"/>
          <p:nvPr/>
        </p:nvSpPr>
        <p:spPr>
          <a:xfrm>
            <a:off x="1313855" y="4460081"/>
            <a:ext cx="7366695" cy="1465660"/>
          </a:xfrm>
          <a:prstGeom prst="rect">
            <a:avLst/>
          </a:prstGeom>
        </p:spPr>
        <p:txBody>
          <a:bodyPr lIns="0" tIns="0" rIns="0" bIns="0" rtlCol="0" anchor="t">
            <a:spAutoFit/>
          </a:bodyPr>
          <a:lstStyle/>
          <a:p>
            <a:pPr algn="l">
              <a:lnSpc>
                <a:spcPts val="3562"/>
              </a:lnSpc>
            </a:pPr>
            <a:r>
              <a:rPr lang="en-US" sz="2187">
                <a:solidFill>
                  <a:srgbClr val="4B4A4A"/>
                </a:solidFill>
                <a:latin typeface="Arimo"/>
                <a:ea typeface="Arimo"/>
                <a:cs typeface="Arimo"/>
                <a:sym typeface="Arimo"/>
              </a:rPr>
              <a:t>Hướng dẫn cài đặt CppUnit và tích hợp vào Visual Studio trên Windows, bao gồm cả cách sử dụng Command Prompt.</a:t>
            </a:r>
          </a:p>
        </p:txBody>
      </p:sp>
      <p:grpSp>
        <p:nvGrpSpPr>
          <p:cNvPr id="18" name="Group 18"/>
          <p:cNvGrpSpPr/>
          <p:nvPr/>
        </p:nvGrpSpPr>
        <p:grpSpPr>
          <a:xfrm>
            <a:off x="9285685" y="3243114"/>
            <a:ext cx="8010079" cy="3004245"/>
            <a:chOff x="0" y="0"/>
            <a:chExt cx="10680105" cy="4005660"/>
          </a:xfrm>
        </p:grpSpPr>
        <p:sp>
          <p:nvSpPr>
            <p:cNvPr id="19" name="Freeform 19"/>
            <p:cNvSpPr/>
            <p:nvPr/>
          </p:nvSpPr>
          <p:spPr>
            <a:xfrm>
              <a:off x="0" y="0"/>
              <a:ext cx="10680065" cy="4005707"/>
            </a:xfrm>
            <a:custGeom>
              <a:avLst/>
              <a:gdLst/>
              <a:ahLst/>
              <a:cxnLst/>
              <a:rect l="l" t="t" r="r" b="b"/>
              <a:pathLst>
                <a:path w="10680065" h="4005707">
                  <a:moveTo>
                    <a:pt x="0" y="243840"/>
                  </a:moveTo>
                  <a:cubicBezTo>
                    <a:pt x="0" y="109220"/>
                    <a:pt x="109220" y="0"/>
                    <a:pt x="243840" y="0"/>
                  </a:cubicBezTo>
                  <a:lnTo>
                    <a:pt x="10436225" y="0"/>
                  </a:lnTo>
                  <a:cubicBezTo>
                    <a:pt x="10570845" y="0"/>
                    <a:pt x="10680065" y="109220"/>
                    <a:pt x="10680065" y="243840"/>
                  </a:cubicBezTo>
                  <a:lnTo>
                    <a:pt x="10680065" y="3761867"/>
                  </a:lnTo>
                  <a:cubicBezTo>
                    <a:pt x="10680065" y="3896487"/>
                    <a:pt x="10570845" y="4005707"/>
                    <a:pt x="10436225" y="4005707"/>
                  </a:cubicBezTo>
                  <a:lnTo>
                    <a:pt x="243840" y="4005707"/>
                  </a:lnTo>
                  <a:cubicBezTo>
                    <a:pt x="109220" y="4005707"/>
                    <a:pt x="0" y="3896487"/>
                    <a:pt x="0" y="3761867"/>
                  </a:cubicBezTo>
                  <a:close/>
                </a:path>
              </a:pathLst>
            </a:custGeom>
            <a:solidFill>
              <a:srgbClr val="E5F9F2">
                <a:alpha val="90196"/>
              </a:srgbClr>
            </a:solidFill>
          </p:spPr>
        </p:sp>
      </p:grpSp>
      <p:grpSp>
        <p:nvGrpSpPr>
          <p:cNvPr id="20" name="Group 20"/>
          <p:cNvGrpSpPr/>
          <p:nvPr/>
        </p:nvGrpSpPr>
        <p:grpSpPr>
          <a:xfrm>
            <a:off x="9285685" y="3205014"/>
            <a:ext cx="8010079" cy="152400"/>
            <a:chOff x="0" y="0"/>
            <a:chExt cx="10680105" cy="203200"/>
          </a:xfrm>
        </p:grpSpPr>
        <p:sp>
          <p:nvSpPr>
            <p:cNvPr id="21" name="Freeform 21"/>
            <p:cNvSpPr/>
            <p:nvPr/>
          </p:nvSpPr>
          <p:spPr>
            <a:xfrm>
              <a:off x="0" y="0"/>
              <a:ext cx="10680065" cy="203200"/>
            </a:xfrm>
            <a:custGeom>
              <a:avLst/>
              <a:gdLst/>
              <a:ahLst/>
              <a:cxnLst/>
              <a:rect l="l" t="t" r="r" b="b"/>
              <a:pathLst>
                <a:path w="10680065" h="203200">
                  <a:moveTo>
                    <a:pt x="0" y="101600"/>
                  </a:moveTo>
                  <a:cubicBezTo>
                    <a:pt x="0" y="45466"/>
                    <a:pt x="45466" y="0"/>
                    <a:pt x="101600" y="0"/>
                  </a:cubicBezTo>
                  <a:lnTo>
                    <a:pt x="10578465" y="0"/>
                  </a:lnTo>
                  <a:cubicBezTo>
                    <a:pt x="10634599" y="0"/>
                    <a:pt x="10680065" y="45466"/>
                    <a:pt x="10680065" y="101600"/>
                  </a:cubicBezTo>
                  <a:cubicBezTo>
                    <a:pt x="10680065" y="157734"/>
                    <a:pt x="10634599" y="203200"/>
                    <a:pt x="10578465" y="203200"/>
                  </a:cubicBezTo>
                  <a:lnTo>
                    <a:pt x="101600" y="203200"/>
                  </a:lnTo>
                  <a:cubicBezTo>
                    <a:pt x="45466" y="203200"/>
                    <a:pt x="0" y="157734"/>
                    <a:pt x="0" y="101600"/>
                  </a:cubicBezTo>
                  <a:close/>
                </a:path>
              </a:pathLst>
            </a:custGeom>
            <a:solidFill>
              <a:srgbClr val="006747"/>
            </a:solidFill>
          </p:spPr>
        </p:sp>
      </p:grpSp>
      <p:grpSp>
        <p:nvGrpSpPr>
          <p:cNvPr id="22" name="Group 22"/>
          <p:cNvGrpSpPr/>
          <p:nvPr/>
        </p:nvGrpSpPr>
        <p:grpSpPr>
          <a:xfrm>
            <a:off x="12865372" y="2817911"/>
            <a:ext cx="850553" cy="850552"/>
            <a:chOff x="0" y="0"/>
            <a:chExt cx="1134070" cy="1134070"/>
          </a:xfrm>
        </p:grpSpPr>
        <p:sp>
          <p:nvSpPr>
            <p:cNvPr id="23" name="Freeform 23"/>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006747"/>
            </a:solidFill>
          </p:spPr>
        </p:sp>
      </p:grpSp>
      <p:grpSp>
        <p:nvGrpSpPr>
          <p:cNvPr id="24" name="Group 24"/>
          <p:cNvGrpSpPr>
            <a:grpSpLocks noChangeAspect="1"/>
          </p:cNvGrpSpPr>
          <p:nvPr/>
        </p:nvGrpSpPr>
        <p:grpSpPr>
          <a:xfrm>
            <a:off x="13120464" y="3030588"/>
            <a:ext cx="340221" cy="425203"/>
            <a:chOff x="0" y="0"/>
            <a:chExt cx="453628" cy="566937"/>
          </a:xfrm>
        </p:grpSpPr>
        <p:sp>
          <p:nvSpPr>
            <p:cNvPr id="25" name="Freeform 25" descr="preencoded.png"/>
            <p:cNvSpPr/>
            <p:nvPr/>
          </p:nvSpPr>
          <p:spPr>
            <a:xfrm>
              <a:off x="0" y="0"/>
              <a:ext cx="453644" cy="566928"/>
            </a:xfrm>
            <a:custGeom>
              <a:avLst/>
              <a:gdLst/>
              <a:ahLst/>
              <a:cxnLst/>
              <a:rect l="l" t="t" r="r" b="b"/>
              <a:pathLst>
                <a:path w="453644" h="566928">
                  <a:moveTo>
                    <a:pt x="0" y="0"/>
                  </a:moveTo>
                  <a:lnTo>
                    <a:pt x="453644" y="0"/>
                  </a:lnTo>
                  <a:lnTo>
                    <a:pt x="453644" y="566928"/>
                  </a:lnTo>
                  <a:lnTo>
                    <a:pt x="0" y="566928"/>
                  </a:lnTo>
                  <a:lnTo>
                    <a:pt x="0" y="0"/>
                  </a:lnTo>
                  <a:close/>
                </a:path>
              </a:pathLst>
            </a:custGeom>
            <a:blipFill>
              <a:blip r:embed="rId5"/>
              <a:stretch>
                <a:fillRect t="-8" r="3" b="-10"/>
              </a:stretch>
            </a:blipFill>
          </p:spPr>
        </p:sp>
      </p:grpSp>
      <p:sp>
        <p:nvSpPr>
          <p:cNvPr id="26" name="TextBox 26"/>
          <p:cNvSpPr txBox="1"/>
          <p:nvPr/>
        </p:nvSpPr>
        <p:spPr>
          <a:xfrm>
            <a:off x="9607302" y="3942309"/>
            <a:ext cx="3544044" cy="452437"/>
          </a:xfrm>
          <a:prstGeom prst="rect">
            <a:avLst/>
          </a:prstGeom>
        </p:spPr>
        <p:txBody>
          <a:bodyPr lIns="0" tIns="0" rIns="0" bIns="0" rtlCol="0" anchor="t">
            <a:spAutoFit/>
          </a:bodyPr>
          <a:lstStyle/>
          <a:p>
            <a:pPr algn="l">
              <a:lnSpc>
                <a:spcPts val="3437"/>
              </a:lnSpc>
            </a:pPr>
            <a:r>
              <a:rPr lang="en-US" sz="2750" b="1">
                <a:solidFill>
                  <a:srgbClr val="4B4A4A"/>
                </a:solidFill>
                <a:latin typeface="Noto Serif Bold"/>
                <a:ea typeface="Noto Serif Bold"/>
                <a:cs typeface="Noto Serif Bold"/>
                <a:sym typeface="Noto Serif Bold"/>
              </a:rPr>
              <a:t>Thiết kế Test Case</a:t>
            </a:r>
          </a:p>
        </p:txBody>
      </p:sp>
      <p:sp>
        <p:nvSpPr>
          <p:cNvPr id="27" name="TextBox 27"/>
          <p:cNvSpPr txBox="1"/>
          <p:nvPr/>
        </p:nvSpPr>
        <p:spPr>
          <a:xfrm>
            <a:off x="9607302" y="4460081"/>
            <a:ext cx="7366844" cy="1012031"/>
          </a:xfrm>
          <a:prstGeom prst="rect">
            <a:avLst/>
          </a:prstGeom>
        </p:spPr>
        <p:txBody>
          <a:bodyPr lIns="0" tIns="0" rIns="0" bIns="0" rtlCol="0" anchor="t">
            <a:spAutoFit/>
          </a:bodyPr>
          <a:lstStyle/>
          <a:p>
            <a:pPr algn="l">
              <a:lnSpc>
                <a:spcPts val="3562"/>
              </a:lnSpc>
            </a:pPr>
            <a:r>
              <a:rPr lang="en-US" sz="2187">
                <a:solidFill>
                  <a:srgbClr val="4B4A4A"/>
                </a:solidFill>
                <a:latin typeface="Arimo"/>
                <a:ea typeface="Arimo"/>
                <a:cs typeface="Arimo"/>
                <a:sym typeface="Arimo"/>
              </a:rPr>
              <a:t>Mô tả cách thiết kế và kiểm thử các phép toán cơ bản (cộng, trừ, nhân, chia) của một lớp số nguyên mẫu.</a:t>
            </a:r>
          </a:p>
        </p:txBody>
      </p:sp>
      <p:grpSp>
        <p:nvGrpSpPr>
          <p:cNvPr id="28" name="Group 28"/>
          <p:cNvGrpSpPr/>
          <p:nvPr/>
        </p:nvGrpSpPr>
        <p:grpSpPr>
          <a:xfrm>
            <a:off x="992238" y="6956077"/>
            <a:ext cx="8009930" cy="2550616"/>
            <a:chOff x="0" y="0"/>
            <a:chExt cx="10679907" cy="3400822"/>
          </a:xfrm>
        </p:grpSpPr>
        <p:sp>
          <p:nvSpPr>
            <p:cNvPr id="29" name="Freeform 29"/>
            <p:cNvSpPr/>
            <p:nvPr/>
          </p:nvSpPr>
          <p:spPr>
            <a:xfrm>
              <a:off x="0" y="0"/>
              <a:ext cx="10679938" cy="3400806"/>
            </a:xfrm>
            <a:custGeom>
              <a:avLst/>
              <a:gdLst/>
              <a:ahLst/>
              <a:cxnLst/>
              <a:rect l="l" t="t" r="r" b="b"/>
              <a:pathLst>
                <a:path w="10679938" h="3400806">
                  <a:moveTo>
                    <a:pt x="0" y="243840"/>
                  </a:moveTo>
                  <a:cubicBezTo>
                    <a:pt x="0" y="109220"/>
                    <a:pt x="109220" y="0"/>
                    <a:pt x="243840" y="0"/>
                  </a:cubicBezTo>
                  <a:lnTo>
                    <a:pt x="10436098" y="0"/>
                  </a:lnTo>
                  <a:cubicBezTo>
                    <a:pt x="10570718" y="0"/>
                    <a:pt x="10679938" y="109220"/>
                    <a:pt x="10679938" y="243840"/>
                  </a:cubicBezTo>
                  <a:lnTo>
                    <a:pt x="10679938" y="3156966"/>
                  </a:lnTo>
                  <a:cubicBezTo>
                    <a:pt x="10679938" y="3291586"/>
                    <a:pt x="10570718" y="3400806"/>
                    <a:pt x="10436098" y="3400806"/>
                  </a:cubicBezTo>
                  <a:lnTo>
                    <a:pt x="243840" y="3400806"/>
                  </a:lnTo>
                  <a:cubicBezTo>
                    <a:pt x="109220" y="3400806"/>
                    <a:pt x="0" y="3291586"/>
                    <a:pt x="0" y="3156966"/>
                  </a:cubicBezTo>
                  <a:close/>
                </a:path>
              </a:pathLst>
            </a:custGeom>
            <a:solidFill>
              <a:srgbClr val="E5F9F2">
                <a:alpha val="90196"/>
              </a:srgbClr>
            </a:solidFill>
          </p:spPr>
        </p:sp>
      </p:grpSp>
      <p:grpSp>
        <p:nvGrpSpPr>
          <p:cNvPr id="30" name="Group 30"/>
          <p:cNvGrpSpPr/>
          <p:nvPr/>
        </p:nvGrpSpPr>
        <p:grpSpPr>
          <a:xfrm>
            <a:off x="992238" y="6917977"/>
            <a:ext cx="8009930" cy="152400"/>
            <a:chOff x="0" y="0"/>
            <a:chExt cx="10679907" cy="203200"/>
          </a:xfrm>
        </p:grpSpPr>
        <p:sp>
          <p:nvSpPr>
            <p:cNvPr id="31" name="Freeform 31"/>
            <p:cNvSpPr/>
            <p:nvPr/>
          </p:nvSpPr>
          <p:spPr>
            <a:xfrm>
              <a:off x="0" y="0"/>
              <a:ext cx="10679938" cy="203200"/>
            </a:xfrm>
            <a:custGeom>
              <a:avLst/>
              <a:gdLst/>
              <a:ahLst/>
              <a:cxnLst/>
              <a:rect l="l" t="t" r="r" b="b"/>
              <a:pathLst>
                <a:path w="10679938" h="203200">
                  <a:moveTo>
                    <a:pt x="0" y="101600"/>
                  </a:moveTo>
                  <a:cubicBezTo>
                    <a:pt x="0" y="45466"/>
                    <a:pt x="45466" y="0"/>
                    <a:pt x="101600" y="0"/>
                  </a:cubicBezTo>
                  <a:lnTo>
                    <a:pt x="10578338" y="0"/>
                  </a:lnTo>
                  <a:cubicBezTo>
                    <a:pt x="10634472" y="0"/>
                    <a:pt x="10679938" y="45466"/>
                    <a:pt x="10679938" y="101600"/>
                  </a:cubicBezTo>
                  <a:cubicBezTo>
                    <a:pt x="10679938" y="157734"/>
                    <a:pt x="10634472" y="203200"/>
                    <a:pt x="10578338" y="203200"/>
                  </a:cubicBezTo>
                  <a:lnTo>
                    <a:pt x="101600" y="203200"/>
                  </a:lnTo>
                  <a:cubicBezTo>
                    <a:pt x="45466" y="203200"/>
                    <a:pt x="0" y="157734"/>
                    <a:pt x="0" y="101600"/>
                  </a:cubicBezTo>
                  <a:close/>
                </a:path>
              </a:pathLst>
            </a:custGeom>
            <a:solidFill>
              <a:srgbClr val="006747"/>
            </a:solidFill>
          </p:spPr>
        </p:sp>
      </p:grpSp>
      <p:grpSp>
        <p:nvGrpSpPr>
          <p:cNvPr id="32" name="Group 32"/>
          <p:cNvGrpSpPr/>
          <p:nvPr/>
        </p:nvGrpSpPr>
        <p:grpSpPr>
          <a:xfrm>
            <a:off x="4571925" y="6530876"/>
            <a:ext cx="850553" cy="850552"/>
            <a:chOff x="0" y="0"/>
            <a:chExt cx="1134070" cy="1134070"/>
          </a:xfrm>
        </p:grpSpPr>
        <p:sp>
          <p:nvSpPr>
            <p:cNvPr id="33" name="Freeform 33"/>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006747"/>
            </a:solidFill>
          </p:spPr>
        </p:sp>
      </p:grpSp>
      <p:grpSp>
        <p:nvGrpSpPr>
          <p:cNvPr id="34" name="Group 34"/>
          <p:cNvGrpSpPr>
            <a:grpSpLocks noChangeAspect="1"/>
          </p:cNvGrpSpPr>
          <p:nvPr/>
        </p:nvGrpSpPr>
        <p:grpSpPr>
          <a:xfrm>
            <a:off x="4827018" y="6743551"/>
            <a:ext cx="340221" cy="425203"/>
            <a:chOff x="0" y="0"/>
            <a:chExt cx="453628" cy="566937"/>
          </a:xfrm>
        </p:grpSpPr>
        <p:sp>
          <p:nvSpPr>
            <p:cNvPr id="35" name="Freeform 35" descr="preencoded.png"/>
            <p:cNvSpPr/>
            <p:nvPr/>
          </p:nvSpPr>
          <p:spPr>
            <a:xfrm>
              <a:off x="0" y="0"/>
              <a:ext cx="453644" cy="566928"/>
            </a:xfrm>
            <a:custGeom>
              <a:avLst/>
              <a:gdLst/>
              <a:ahLst/>
              <a:cxnLst/>
              <a:rect l="l" t="t" r="r" b="b"/>
              <a:pathLst>
                <a:path w="453644" h="566928">
                  <a:moveTo>
                    <a:pt x="0" y="0"/>
                  </a:moveTo>
                  <a:lnTo>
                    <a:pt x="453644" y="0"/>
                  </a:lnTo>
                  <a:lnTo>
                    <a:pt x="453644" y="566928"/>
                  </a:lnTo>
                  <a:lnTo>
                    <a:pt x="0" y="566928"/>
                  </a:lnTo>
                  <a:lnTo>
                    <a:pt x="0" y="0"/>
                  </a:lnTo>
                  <a:close/>
                </a:path>
              </a:pathLst>
            </a:custGeom>
            <a:blipFill>
              <a:blip r:embed="rId6"/>
              <a:stretch>
                <a:fillRect t="-8" r="3" b="-10"/>
              </a:stretch>
            </a:blipFill>
          </p:spPr>
        </p:sp>
      </p:grpSp>
      <p:sp>
        <p:nvSpPr>
          <p:cNvPr id="36" name="TextBox 36"/>
          <p:cNvSpPr txBox="1"/>
          <p:nvPr/>
        </p:nvSpPr>
        <p:spPr>
          <a:xfrm>
            <a:off x="1313855" y="7655273"/>
            <a:ext cx="3544044" cy="452437"/>
          </a:xfrm>
          <a:prstGeom prst="rect">
            <a:avLst/>
          </a:prstGeom>
        </p:spPr>
        <p:txBody>
          <a:bodyPr lIns="0" tIns="0" rIns="0" bIns="0" rtlCol="0" anchor="t">
            <a:spAutoFit/>
          </a:bodyPr>
          <a:lstStyle/>
          <a:p>
            <a:pPr algn="l">
              <a:lnSpc>
                <a:spcPts val="3437"/>
              </a:lnSpc>
            </a:pPr>
            <a:r>
              <a:rPr lang="en-US" sz="2750" b="1">
                <a:solidFill>
                  <a:srgbClr val="4B4A4A"/>
                </a:solidFill>
                <a:latin typeface="Noto Serif Bold"/>
                <a:ea typeface="Noto Serif Bold"/>
                <a:cs typeface="Noto Serif Bold"/>
                <a:sym typeface="Noto Serif Bold"/>
              </a:rPr>
              <a:t>Phân tích Kết quả</a:t>
            </a:r>
          </a:p>
        </p:txBody>
      </p:sp>
      <p:sp>
        <p:nvSpPr>
          <p:cNvPr id="37" name="TextBox 37"/>
          <p:cNvSpPr txBox="1"/>
          <p:nvPr/>
        </p:nvSpPr>
        <p:spPr>
          <a:xfrm>
            <a:off x="1313855" y="8173045"/>
            <a:ext cx="7366695" cy="1012031"/>
          </a:xfrm>
          <a:prstGeom prst="rect">
            <a:avLst/>
          </a:prstGeom>
        </p:spPr>
        <p:txBody>
          <a:bodyPr lIns="0" tIns="0" rIns="0" bIns="0" rtlCol="0" anchor="t">
            <a:spAutoFit/>
          </a:bodyPr>
          <a:lstStyle/>
          <a:p>
            <a:pPr algn="l">
              <a:lnSpc>
                <a:spcPts val="3562"/>
              </a:lnSpc>
            </a:pPr>
            <a:r>
              <a:rPr lang="en-US" sz="2187">
                <a:solidFill>
                  <a:srgbClr val="4B4A4A"/>
                </a:solidFill>
                <a:latin typeface="Arimo"/>
                <a:ea typeface="Arimo"/>
                <a:cs typeface="Arimo"/>
                <a:sym typeface="Arimo"/>
              </a:rPr>
              <a:t>Cách phân tích kết quả kiểm thử và xử lý các vấn đề phát sinh trong quá trình thực hiện.</a:t>
            </a:r>
          </a:p>
        </p:txBody>
      </p:sp>
      <p:grpSp>
        <p:nvGrpSpPr>
          <p:cNvPr id="38" name="Group 38"/>
          <p:cNvGrpSpPr/>
          <p:nvPr/>
        </p:nvGrpSpPr>
        <p:grpSpPr>
          <a:xfrm>
            <a:off x="9285685" y="6956077"/>
            <a:ext cx="8010079" cy="2550616"/>
            <a:chOff x="0" y="0"/>
            <a:chExt cx="10680105" cy="3400822"/>
          </a:xfrm>
        </p:grpSpPr>
        <p:sp>
          <p:nvSpPr>
            <p:cNvPr id="39" name="Freeform 39"/>
            <p:cNvSpPr/>
            <p:nvPr/>
          </p:nvSpPr>
          <p:spPr>
            <a:xfrm>
              <a:off x="0" y="0"/>
              <a:ext cx="10680065" cy="3400806"/>
            </a:xfrm>
            <a:custGeom>
              <a:avLst/>
              <a:gdLst/>
              <a:ahLst/>
              <a:cxnLst/>
              <a:rect l="l" t="t" r="r" b="b"/>
              <a:pathLst>
                <a:path w="10680065" h="3400806">
                  <a:moveTo>
                    <a:pt x="0" y="243840"/>
                  </a:moveTo>
                  <a:cubicBezTo>
                    <a:pt x="0" y="109220"/>
                    <a:pt x="109220" y="0"/>
                    <a:pt x="243840" y="0"/>
                  </a:cubicBezTo>
                  <a:lnTo>
                    <a:pt x="10436225" y="0"/>
                  </a:lnTo>
                  <a:cubicBezTo>
                    <a:pt x="10570845" y="0"/>
                    <a:pt x="10680065" y="109220"/>
                    <a:pt x="10680065" y="243840"/>
                  </a:cubicBezTo>
                  <a:lnTo>
                    <a:pt x="10680065" y="3156966"/>
                  </a:lnTo>
                  <a:cubicBezTo>
                    <a:pt x="10680065" y="3291586"/>
                    <a:pt x="10570845" y="3400806"/>
                    <a:pt x="10436225" y="3400806"/>
                  </a:cubicBezTo>
                  <a:lnTo>
                    <a:pt x="243840" y="3400806"/>
                  </a:lnTo>
                  <a:cubicBezTo>
                    <a:pt x="109220" y="3400806"/>
                    <a:pt x="0" y="3291586"/>
                    <a:pt x="0" y="3156966"/>
                  </a:cubicBezTo>
                  <a:close/>
                </a:path>
              </a:pathLst>
            </a:custGeom>
            <a:solidFill>
              <a:srgbClr val="E5F9F2">
                <a:alpha val="90196"/>
              </a:srgbClr>
            </a:solidFill>
          </p:spPr>
        </p:sp>
      </p:grpSp>
      <p:grpSp>
        <p:nvGrpSpPr>
          <p:cNvPr id="40" name="Group 40"/>
          <p:cNvGrpSpPr/>
          <p:nvPr/>
        </p:nvGrpSpPr>
        <p:grpSpPr>
          <a:xfrm>
            <a:off x="9285685" y="6917977"/>
            <a:ext cx="8010079" cy="152400"/>
            <a:chOff x="0" y="0"/>
            <a:chExt cx="10680105" cy="203200"/>
          </a:xfrm>
        </p:grpSpPr>
        <p:sp>
          <p:nvSpPr>
            <p:cNvPr id="41" name="Freeform 41"/>
            <p:cNvSpPr/>
            <p:nvPr/>
          </p:nvSpPr>
          <p:spPr>
            <a:xfrm>
              <a:off x="0" y="0"/>
              <a:ext cx="10680065" cy="203200"/>
            </a:xfrm>
            <a:custGeom>
              <a:avLst/>
              <a:gdLst/>
              <a:ahLst/>
              <a:cxnLst/>
              <a:rect l="l" t="t" r="r" b="b"/>
              <a:pathLst>
                <a:path w="10680065" h="203200">
                  <a:moveTo>
                    <a:pt x="0" y="101600"/>
                  </a:moveTo>
                  <a:cubicBezTo>
                    <a:pt x="0" y="45466"/>
                    <a:pt x="45466" y="0"/>
                    <a:pt x="101600" y="0"/>
                  </a:cubicBezTo>
                  <a:lnTo>
                    <a:pt x="10578465" y="0"/>
                  </a:lnTo>
                  <a:cubicBezTo>
                    <a:pt x="10634599" y="0"/>
                    <a:pt x="10680065" y="45466"/>
                    <a:pt x="10680065" y="101600"/>
                  </a:cubicBezTo>
                  <a:cubicBezTo>
                    <a:pt x="10680065" y="157734"/>
                    <a:pt x="10634599" y="203200"/>
                    <a:pt x="10578465" y="203200"/>
                  </a:cubicBezTo>
                  <a:lnTo>
                    <a:pt x="101600" y="203200"/>
                  </a:lnTo>
                  <a:cubicBezTo>
                    <a:pt x="45466" y="203200"/>
                    <a:pt x="0" y="157734"/>
                    <a:pt x="0" y="101600"/>
                  </a:cubicBezTo>
                  <a:close/>
                </a:path>
              </a:pathLst>
            </a:custGeom>
            <a:solidFill>
              <a:srgbClr val="006747"/>
            </a:solidFill>
          </p:spPr>
        </p:sp>
      </p:grpSp>
      <p:grpSp>
        <p:nvGrpSpPr>
          <p:cNvPr id="42" name="Group 42"/>
          <p:cNvGrpSpPr/>
          <p:nvPr/>
        </p:nvGrpSpPr>
        <p:grpSpPr>
          <a:xfrm>
            <a:off x="12865372" y="6530876"/>
            <a:ext cx="850553" cy="850552"/>
            <a:chOff x="0" y="0"/>
            <a:chExt cx="1134070" cy="1134070"/>
          </a:xfrm>
        </p:grpSpPr>
        <p:sp>
          <p:nvSpPr>
            <p:cNvPr id="43" name="Freeform 43"/>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006747"/>
            </a:solidFill>
          </p:spPr>
        </p:sp>
      </p:grpSp>
      <p:grpSp>
        <p:nvGrpSpPr>
          <p:cNvPr id="44" name="Group 44"/>
          <p:cNvGrpSpPr>
            <a:grpSpLocks noChangeAspect="1"/>
          </p:cNvGrpSpPr>
          <p:nvPr/>
        </p:nvGrpSpPr>
        <p:grpSpPr>
          <a:xfrm>
            <a:off x="13120464" y="6743551"/>
            <a:ext cx="340221" cy="425203"/>
            <a:chOff x="0" y="0"/>
            <a:chExt cx="453628" cy="566937"/>
          </a:xfrm>
        </p:grpSpPr>
        <p:sp>
          <p:nvSpPr>
            <p:cNvPr id="45" name="Freeform 45" descr="preencoded.png"/>
            <p:cNvSpPr/>
            <p:nvPr/>
          </p:nvSpPr>
          <p:spPr>
            <a:xfrm>
              <a:off x="0" y="0"/>
              <a:ext cx="453644" cy="566928"/>
            </a:xfrm>
            <a:custGeom>
              <a:avLst/>
              <a:gdLst/>
              <a:ahLst/>
              <a:cxnLst/>
              <a:rect l="l" t="t" r="r" b="b"/>
              <a:pathLst>
                <a:path w="453644" h="566928">
                  <a:moveTo>
                    <a:pt x="0" y="0"/>
                  </a:moveTo>
                  <a:lnTo>
                    <a:pt x="453644" y="0"/>
                  </a:lnTo>
                  <a:lnTo>
                    <a:pt x="453644" y="566928"/>
                  </a:lnTo>
                  <a:lnTo>
                    <a:pt x="0" y="566928"/>
                  </a:lnTo>
                  <a:lnTo>
                    <a:pt x="0" y="0"/>
                  </a:lnTo>
                  <a:close/>
                </a:path>
              </a:pathLst>
            </a:custGeom>
            <a:blipFill>
              <a:blip r:embed="rId7"/>
              <a:stretch>
                <a:fillRect t="-8" r="3" b="-10"/>
              </a:stretch>
            </a:blipFill>
          </p:spPr>
        </p:sp>
      </p:grpSp>
      <p:sp>
        <p:nvSpPr>
          <p:cNvPr id="46" name="TextBox 46"/>
          <p:cNvSpPr txBox="1"/>
          <p:nvPr/>
        </p:nvSpPr>
        <p:spPr>
          <a:xfrm>
            <a:off x="9607302" y="7655273"/>
            <a:ext cx="3544044" cy="452437"/>
          </a:xfrm>
          <a:prstGeom prst="rect">
            <a:avLst/>
          </a:prstGeom>
        </p:spPr>
        <p:txBody>
          <a:bodyPr lIns="0" tIns="0" rIns="0" bIns="0" rtlCol="0" anchor="t">
            <a:spAutoFit/>
          </a:bodyPr>
          <a:lstStyle/>
          <a:p>
            <a:pPr algn="l">
              <a:lnSpc>
                <a:spcPts val="3437"/>
              </a:lnSpc>
            </a:pPr>
            <a:r>
              <a:rPr lang="en-US" sz="2750" b="1">
                <a:solidFill>
                  <a:srgbClr val="4B4A4A"/>
                </a:solidFill>
                <a:latin typeface="Noto Serif Bold"/>
                <a:ea typeface="Noto Serif Bold"/>
                <a:cs typeface="Noto Serif Bold"/>
                <a:sym typeface="Noto Serif Bold"/>
              </a:rPr>
              <a:t>Đánh giá &amp; Đề xuất</a:t>
            </a:r>
          </a:p>
        </p:txBody>
      </p:sp>
      <p:sp>
        <p:nvSpPr>
          <p:cNvPr id="47" name="TextBox 47"/>
          <p:cNvSpPr txBox="1"/>
          <p:nvPr/>
        </p:nvSpPr>
        <p:spPr>
          <a:xfrm>
            <a:off x="9607302" y="8173045"/>
            <a:ext cx="7366844" cy="1012031"/>
          </a:xfrm>
          <a:prstGeom prst="rect">
            <a:avLst/>
          </a:prstGeom>
        </p:spPr>
        <p:txBody>
          <a:bodyPr lIns="0" tIns="0" rIns="0" bIns="0" rtlCol="0" anchor="t">
            <a:spAutoFit/>
          </a:bodyPr>
          <a:lstStyle/>
          <a:p>
            <a:pPr algn="l">
              <a:lnSpc>
                <a:spcPts val="3562"/>
              </a:lnSpc>
            </a:pPr>
            <a:r>
              <a:rPr lang="en-US" sz="2187">
                <a:solidFill>
                  <a:srgbClr val="4B4A4A"/>
                </a:solidFill>
                <a:latin typeface="Arimo"/>
                <a:ea typeface="Arimo"/>
                <a:cs typeface="Arimo"/>
                <a:sym typeface="Arimo"/>
              </a:rPr>
              <a:t>Đánh giá hiệu quả của CppUnit và đưa ra các đề xuất cải tiến cho tương lai.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5F9F2">
                <a:alpha val="90196"/>
              </a:srgbClr>
            </a:solidFill>
          </p:spPr>
        </p:sp>
      </p:grpSp>
      <p:sp>
        <p:nvSpPr>
          <p:cNvPr id="6" name="TextBox 6"/>
          <p:cNvSpPr txBox="1"/>
          <p:nvPr/>
        </p:nvSpPr>
        <p:spPr>
          <a:xfrm>
            <a:off x="736848" y="578941"/>
            <a:ext cx="2631876" cy="328910"/>
          </a:xfrm>
          <a:prstGeom prst="rect">
            <a:avLst/>
          </a:prstGeom>
        </p:spPr>
        <p:txBody>
          <a:bodyPr lIns="0" tIns="0" rIns="0" bIns="0" rtlCol="0" anchor="t">
            <a:spAutoFit/>
          </a:bodyPr>
          <a:lstStyle/>
          <a:p>
            <a:pPr algn="l">
              <a:lnSpc>
                <a:spcPts val="2562"/>
              </a:lnSpc>
            </a:pPr>
            <a:r>
              <a:rPr lang="en-US" sz="2062" b="1">
                <a:solidFill>
                  <a:srgbClr val="006747"/>
                </a:solidFill>
                <a:latin typeface="Noto Serif Bold"/>
                <a:ea typeface="Noto Serif Bold"/>
                <a:cs typeface="Noto Serif Bold"/>
                <a:sym typeface="Noto Serif Bold"/>
              </a:rPr>
              <a:t>CHƯƠNG 2</a:t>
            </a:r>
          </a:p>
        </p:txBody>
      </p:sp>
      <p:sp>
        <p:nvSpPr>
          <p:cNvPr id="7" name="TextBox 7"/>
          <p:cNvSpPr txBox="1"/>
          <p:nvPr/>
        </p:nvSpPr>
        <p:spPr>
          <a:xfrm>
            <a:off x="736848" y="1108770"/>
            <a:ext cx="8936385" cy="667494"/>
          </a:xfrm>
          <a:prstGeom prst="rect">
            <a:avLst/>
          </a:prstGeom>
        </p:spPr>
        <p:txBody>
          <a:bodyPr lIns="0" tIns="0" rIns="0" bIns="0" rtlCol="0" anchor="t">
            <a:spAutoFit/>
          </a:bodyPr>
          <a:lstStyle/>
          <a:p>
            <a:pPr algn="l">
              <a:lnSpc>
                <a:spcPts val="5124"/>
              </a:lnSpc>
            </a:pPr>
            <a:r>
              <a:rPr lang="en-US" sz="4124" b="1">
                <a:solidFill>
                  <a:srgbClr val="006747"/>
                </a:solidFill>
                <a:latin typeface="Noto Serif Bold"/>
                <a:ea typeface="Noto Serif Bold"/>
                <a:cs typeface="Noto Serif Bold"/>
                <a:sym typeface="Noto Serif Bold"/>
              </a:rPr>
              <a:t>Cài đặt CppUnit: Các Bước Cơ bản</a:t>
            </a:r>
          </a:p>
        </p:txBody>
      </p:sp>
      <p:sp>
        <p:nvSpPr>
          <p:cNvPr id="8" name="TextBox 8"/>
          <p:cNvSpPr txBox="1"/>
          <p:nvPr/>
        </p:nvSpPr>
        <p:spPr>
          <a:xfrm>
            <a:off x="736848" y="2302520"/>
            <a:ext cx="3350865" cy="394692"/>
          </a:xfrm>
          <a:prstGeom prst="rect">
            <a:avLst/>
          </a:prstGeom>
        </p:spPr>
        <p:txBody>
          <a:bodyPr lIns="0" tIns="0" rIns="0" bIns="0" rtlCol="0" anchor="t">
            <a:spAutoFit/>
          </a:bodyPr>
          <a:lstStyle/>
          <a:p>
            <a:pPr algn="l">
              <a:lnSpc>
                <a:spcPts val="3062"/>
              </a:lnSpc>
            </a:pPr>
            <a:r>
              <a:rPr lang="en-US" sz="2437" b="1">
                <a:solidFill>
                  <a:srgbClr val="006747"/>
                </a:solidFill>
                <a:latin typeface="Noto Serif Bold"/>
                <a:ea typeface="Noto Serif Bold"/>
                <a:cs typeface="Noto Serif Bold"/>
                <a:sym typeface="Noto Serif Bold"/>
              </a:rPr>
              <a:t>1. Tải xuống CppUnit</a:t>
            </a:r>
          </a:p>
        </p:txBody>
      </p:sp>
      <p:sp>
        <p:nvSpPr>
          <p:cNvPr id="9" name="TextBox 9"/>
          <p:cNvSpPr txBox="1"/>
          <p:nvPr/>
        </p:nvSpPr>
        <p:spPr>
          <a:xfrm>
            <a:off x="736848" y="3148011"/>
            <a:ext cx="8150424" cy="799367"/>
          </a:xfrm>
          <a:prstGeom prst="rect">
            <a:avLst/>
          </a:prstGeom>
        </p:spPr>
        <p:txBody>
          <a:bodyPr lIns="0" tIns="0" rIns="0" bIns="0" rtlCol="0" anchor="t">
            <a:spAutoFit/>
          </a:bodyPr>
          <a:lstStyle/>
          <a:p>
            <a:pPr algn="l">
              <a:lnSpc>
                <a:spcPts val="3230"/>
              </a:lnSpc>
            </a:pPr>
            <a:r>
              <a:rPr lang="en-US" sz="2000">
                <a:solidFill>
                  <a:srgbClr val="4B4A4A"/>
                </a:solidFill>
                <a:latin typeface="Arimo"/>
                <a:ea typeface="Arimo"/>
                <a:cs typeface="Arimo"/>
                <a:sym typeface="Arimo"/>
              </a:rPr>
              <a:t>Truy cập </a:t>
            </a:r>
            <a:r>
              <a:rPr lang="en-US" sz="2000" u="sng">
                <a:solidFill>
                  <a:srgbClr val="006747"/>
                </a:solidFill>
                <a:latin typeface="Arimo"/>
                <a:ea typeface="Arimo"/>
                <a:cs typeface="Arimo"/>
                <a:sym typeface="Arimo"/>
                <a:hlinkClick r:id="rId4" tooltip="https://cppunit.sourceforge.net/"/>
              </a:rPr>
              <a:t>SourceForge</a:t>
            </a:r>
            <a:r>
              <a:rPr lang="en-US" sz="2000">
                <a:solidFill>
                  <a:srgbClr val="4B4A4A"/>
                </a:solidFill>
                <a:latin typeface="Arimo"/>
                <a:ea typeface="Arimo"/>
                <a:cs typeface="Arimo"/>
                <a:sym typeface="Arimo"/>
              </a:rPr>
              <a:t> hoặc kho mã nguồn Git của LibreOffice để tải phiên bản </a:t>
            </a:r>
            <a:r>
              <a:rPr lang="en-US" sz="2000" b="1">
                <a:solidFill>
                  <a:srgbClr val="4B4A4A"/>
                </a:solidFill>
                <a:latin typeface="Arimo Bold"/>
                <a:ea typeface="Arimo Bold"/>
                <a:cs typeface="Arimo Bold"/>
                <a:sym typeface="Arimo Bold"/>
              </a:rPr>
              <a:t>CppUnit 1.15.1</a:t>
            </a:r>
            <a:r>
              <a:rPr lang="en-US" sz="2000">
                <a:solidFill>
                  <a:srgbClr val="4B4A4A"/>
                </a:solidFill>
                <a:latin typeface="Arimo"/>
                <a:ea typeface="Arimo"/>
                <a:cs typeface="Arimo"/>
                <a:sym typeface="Arimo"/>
              </a:rPr>
              <a:t>.</a:t>
            </a:r>
          </a:p>
        </p:txBody>
      </p:sp>
      <p:sp>
        <p:nvSpPr>
          <p:cNvPr id="10" name="TextBox 10"/>
          <p:cNvSpPr txBox="1"/>
          <p:nvPr/>
        </p:nvSpPr>
        <p:spPr>
          <a:xfrm>
            <a:off x="736847" y="4164805"/>
            <a:ext cx="8150424" cy="389792"/>
          </a:xfrm>
          <a:prstGeom prst="rect">
            <a:avLst/>
          </a:prstGeom>
        </p:spPr>
        <p:txBody>
          <a:bodyPr lIns="0" tIns="0" rIns="0" bIns="0" rtlCol="0" anchor="t">
            <a:spAutoFit/>
          </a:bodyPr>
          <a:lstStyle/>
          <a:p>
            <a:pPr marL="301625" lvl="1" indent="-150813" algn="l">
              <a:lnSpc>
                <a:spcPts val="3230"/>
              </a:lnSpc>
              <a:buFont typeface="Arial"/>
              <a:buChar char="•"/>
            </a:pPr>
            <a:r>
              <a:rPr lang="en-US" sz="2000">
                <a:solidFill>
                  <a:srgbClr val="4B4A4A"/>
                </a:solidFill>
                <a:latin typeface="Arimo"/>
                <a:ea typeface="Arimo"/>
                <a:cs typeface="Arimo"/>
                <a:sym typeface="Arimo"/>
              </a:rPr>
              <a:t>Tải file nén (.zip) hoặc sử dụng lệnh Git.</a:t>
            </a:r>
          </a:p>
        </p:txBody>
      </p:sp>
      <p:sp>
        <p:nvSpPr>
          <p:cNvPr id="11" name="TextBox 11"/>
          <p:cNvSpPr txBox="1"/>
          <p:nvPr/>
        </p:nvSpPr>
        <p:spPr>
          <a:xfrm>
            <a:off x="736848" y="4711303"/>
            <a:ext cx="8150424" cy="389792"/>
          </a:xfrm>
          <a:prstGeom prst="rect">
            <a:avLst/>
          </a:prstGeom>
        </p:spPr>
        <p:txBody>
          <a:bodyPr lIns="0" tIns="0" rIns="0" bIns="0" rtlCol="0" anchor="t">
            <a:spAutoFit/>
          </a:bodyPr>
          <a:lstStyle/>
          <a:p>
            <a:pPr marL="301625" lvl="1" indent="-150813" algn="l">
              <a:lnSpc>
                <a:spcPts val="3230"/>
              </a:lnSpc>
              <a:buFont typeface="Arial"/>
              <a:buChar char="•"/>
            </a:pPr>
            <a:r>
              <a:rPr lang="en-US" sz="2000">
                <a:solidFill>
                  <a:srgbClr val="4B4A4A"/>
                </a:solidFill>
                <a:latin typeface="Arimo"/>
                <a:ea typeface="Arimo"/>
                <a:cs typeface="Arimo"/>
                <a:sym typeface="Arimo"/>
              </a:rPr>
              <a:t>Giải nén vào một thư mục cố định, ví dụ: C:\cppunit-1.15.1.</a:t>
            </a:r>
          </a:p>
        </p:txBody>
      </p:sp>
      <p:sp>
        <p:nvSpPr>
          <p:cNvPr id="12" name="TextBox 12"/>
          <p:cNvSpPr txBox="1"/>
          <p:nvPr/>
        </p:nvSpPr>
        <p:spPr>
          <a:xfrm>
            <a:off x="736847" y="5228927"/>
            <a:ext cx="8150424" cy="389792"/>
          </a:xfrm>
          <a:prstGeom prst="rect">
            <a:avLst/>
          </a:prstGeom>
        </p:spPr>
        <p:txBody>
          <a:bodyPr lIns="0" tIns="0" rIns="0" bIns="0" rtlCol="0" anchor="t">
            <a:spAutoFit/>
          </a:bodyPr>
          <a:lstStyle/>
          <a:p>
            <a:pPr marL="301625" lvl="1" indent="-150813" algn="l">
              <a:lnSpc>
                <a:spcPts val="3230"/>
              </a:lnSpc>
              <a:buFont typeface="Arial"/>
              <a:buChar char="•"/>
            </a:pPr>
            <a:r>
              <a:rPr lang="en-US" sz="2000">
                <a:solidFill>
                  <a:srgbClr val="4B4A4A"/>
                </a:solidFill>
                <a:latin typeface="Arimo"/>
                <a:ea typeface="Arimo"/>
                <a:cs typeface="Arimo"/>
                <a:sym typeface="Arimo"/>
              </a:rPr>
              <a:t>Kiểm tra tính toàn vẹn của file bằng giá trị hash (MD5/SHA256).</a:t>
            </a:r>
          </a:p>
        </p:txBody>
      </p:sp>
      <p:sp>
        <p:nvSpPr>
          <p:cNvPr id="13" name="TextBox 13"/>
          <p:cNvSpPr txBox="1"/>
          <p:nvPr/>
        </p:nvSpPr>
        <p:spPr>
          <a:xfrm>
            <a:off x="736848" y="5965924"/>
            <a:ext cx="4886176" cy="394692"/>
          </a:xfrm>
          <a:prstGeom prst="rect">
            <a:avLst/>
          </a:prstGeom>
        </p:spPr>
        <p:txBody>
          <a:bodyPr lIns="0" tIns="0" rIns="0" bIns="0" rtlCol="0" anchor="t">
            <a:spAutoFit/>
          </a:bodyPr>
          <a:lstStyle/>
          <a:p>
            <a:pPr algn="l">
              <a:lnSpc>
                <a:spcPts val="3062"/>
              </a:lnSpc>
            </a:pPr>
            <a:r>
              <a:rPr lang="en-US" sz="2437" b="1">
                <a:solidFill>
                  <a:srgbClr val="006747"/>
                </a:solidFill>
                <a:latin typeface="Noto Serif Bold"/>
                <a:ea typeface="Noto Serif Bold"/>
                <a:cs typeface="Noto Serif Bold"/>
                <a:sym typeface="Noto Serif Bold"/>
              </a:rPr>
              <a:t>2. Biên dịch CppUnit với vcpkg</a:t>
            </a:r>
          </a:p>
        </p:txBody>
      </p:sp>
      <p:sp>
        <p:nvSpPr>
          <p:cNvPr id="14" name="TextBox 14"/>
          <p:cNvSpPr txBox="1"/>
          <p:nvPr/>
        </p:nvSpPr>
        <p:spPr>
          <a:xfrm>
            <a:off x="736848" y="6591597"/>
            <a:ext cx="8150424" cy="799367"/>
          </a:xfrm>
          <a:prstGeom prst="rect">
            <a:avLst/>
          </a:prstGeom>
        </p:spPr>
        <p:txBody>
          <a:bodyPr lIns="0" tIns="0" rIns="0" bIns="0" rtlCol="0" anchor="t">
            <a:spAutoFit/>
          </a:bodyPr>
          <a:lstStyle/>
          <a:p>
            <a:pPr algn="l">
              <a:lnSpc>
                <a:spcPts val="3230"/>
              </a:lnSpc>
            </a:pPr>
            <a:r>
              <a:rPr lang="en-US" sz="2000">
                <a:solidFill>
                  <a:srgbClr val="4B4A4A"/>
                </a:solidFill>
                <a:latin typeface="Arimo"/>
                <a:ea typeface="Arimo"/>
                <a:cs typeface="Arimo"/>
                <a:sym typeface="Arimo"/>
              </a:rPr>
              <a:t>Sử dụng </a:t>
            </a:r>
            <a:r>
              <a:rPr lang="en-US" sz="2000" b="1">
                <a:solidFill>
                  <a:srgbClr val="4B4A4A"/>
                </a:solidFill>
                <a:latin typeface="Arimo Bold"/>
                <a:ea typeface="Arimo Bold"/>
                <a:cs typeface="Arimo Bold"/>
                <a:sym typeface="Arimo Bold"/>
              </a:rPr>
              <a:t>Developer Command Prompt for VS</a:t>
            </a:r>
            <a:r>
              <a:rPr lang="en-US" sz="2000">
                <a:solidFill>
                  <a:srgbClr val="4B4A4A"/>
                </a:solidFill>
                <a:latin typeface="Arimo"/>
                <a:ea typeface="Arimo"/>
                <a:cs typeface="Arimo"/>
                <a:sym typeface="Arimo"/>
              </a:rPr>
              <a:t> để biên dịch CppUnit thông qua vcpkg, công cụ quản lý gói của Microsoft:</a:t>
            </a:r>
          </a:p>
        </p:txBody>
      </p:sp>
      <p:sp>
        <p:nvSpPr>
          <p:cNvPr id="15" name="TextBox 15"/>
          <p:cNvSpPr txBox="1"/>
          <p:nvPr/>
        </p:nvSpPr>
        <p:spPr>
          <a:xfrm>
            <a:off x="736847" y="7674620"/>
            <a:ext cx="7750374" cy="1247042"/>
          </a:xfrm>
          <a:prstGeom prst="rect">
            <a:avLst/>
          </a:prstGeom>
        </p:spPr>
        <p:txBody>
          <a:bodyPr lIns="0" tIns="0" rIns="0" bIns="0" rtlCol="0" anchor="t">
            <a:spAutoFit/>
          </a:bodyPr>
          <a:lstStyle/>
          <a:p>
            <a:pPr algn="l">
              <a:lnSpc>
                <a:spcPts val="3230"/>
              </a:lnSpc>
            </a:pPr>
            <a:r>
              <a:rPr lang="en-US" sz="2000">
                <a:solidFill>
                  <a:srgbClr val="4B4A4A"/>
                </a:solidFill>
                <a:latin typeface="Consolas"/>
                <a:ea typeface="Consolas"/>
                <a:cs typeface="Consolas"/>
                <a:sym typeface="Consolas"/>
              </a:rPr>
              <a:t>git clone https://github.com/microsoft/vcpkg.gitcd vcpkgbootstrap-vcpkg.batvcpkg install cppunit:x64-windows</a:t>
            </a:r>
          </a:p>
        </p:txBody>
      </p:sp>
      <p:grpSp>
        <p:nvGrpSpPr>
          <p:cNvPr id="16" name="Group 16"/>
          <p:cNvGrpSpPr>
            <a:grpSpLocks noChangeAspect="1"/>
          </p:cNvGrpSpPr>
          <p:nvPr/>
        </p:nvGrpSpPr>
        <p:grpSpPr>
          <a:xfrm>
            <a:off x="9410254" y="1890713"/>
            <a:ext cx="8150424" cy="8150424"/>
            <a:chOff x="0" y="0"/>
            <a:chExt cx="10867232" cy="10867232"/>
          </a:xfrm>
        </p:grpSpPr>
        <p:sp>
          <p:nvSpPr>
            <p:cNvPr id="17" name="Freeform 17" descr="preencoded.png"/>
            <p:cNvSpPr/>
            <p:nvPr/>
          </p:nvSpPr>
          <p:spPr>
            <a:xfrm>
              <a:off x="0" y="0"/>
              <a:ext cx="10867263" cy="10867263"/>
            </a:xfrm>
            <a:custGeom>
              <a:avLst/>
              <a:gdLst/>
              <a:ahLst/>
              <a:cxnLst/>
              <a:rect l="l" t="t" r="r" b="b"/>
              <a:pathLst>
                <a:path w="10867263" h="10867263">
                  <a:moveTo>
                    <a:pt x="0" y="0"/>
                  </a:moveTo>
                  <a:lnTo>
                    <a:pt x="10867263" y="0"/>
                  </a:lnTo>
                  <a:lnTo>
                    <a:pt x="10867263" y="10867263"/>
                  </a:lnTo>
                  <a:lnTo>
                    <a:pt x="0" y="10867263"/>
                  </a:lnTo>
                  <a:lnTo>
                    <a:pt x="0" y="0"/>
                  </a:lnTo>
                  <a:close/>
                </a:path>
              </a:pathLst>
            </a:custGeom>
            <a:blipFill>
              <a:blip r:embed="rId5"/>
              <a:stretch>
                <a:fillRect/>
              </a:stretch>
            </a:blip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5F9F2">
                <a:alpha val="90196"/>
              </a:srgbClr>
            </a:solidFill>
          </p:spPr>
        </p:sp>
      </p:grpSp>
      <p:sp>
        <p:nvSpPr>
          <p:cNvPr id="6" name="TextBox 6"/>
          <p:cNvSpPr txBox="1"/>
          <p:nvPr/>
        </p:nvSpPr>
        <p:spPr>
          <a:xfrm>
            <a:off x="936724" y="716905"/>
            <a:ext cx="11978878" cy="855464"/>
          </a:xfrm>
          <a:prstGeom prst="rect">
            <a:avLst/>
          </a:prstGeom>
        </p:spPr>
        <p:txBody>
          <a:bodyPr lIns="0" tIns="0" rIns="0" bIns="0" rtlCol="0" anchor="t">
            <a:spAutoFit/>
          </a:bodyPr>
          <a:lstStyle/>
          <a:p>
            <a:pPr algn="l">
              <a:lnSpc>
                <a:spcPts val="6562"/>
              </a:lnSpc>
            </a:pPr>
            <a:r>
              <a:rPr lang="en-US" sz="5250" b="1">
                <a:solidFill>
                  <a:srgbClr val="006747"/>
                </a:solidFill>
                <a:latin typeface="Noto Serif Bold"/>
                <a:ea typeface="Noto Serif Bold"/>
                <a:cs typeface="Noto Serif Bold"/>
                <a:sym typeface="Noto Serif Bold"/>
              </a:rPr>
              <a:t>Tích hợp CppUnit vào Visual Studio</a:t>
            </a:r>
          </a:p>
        </p:txBody>
      </p:sp>
      <p:grpSp>
        <p:nvGrpSpPr>
          <p:cNvPr id="7" name="Group 7"/>
          <p:cNvGrpSpPr>
            <a:grpSpLocks noChangeAspect="1"/>
          </p:cNvGrpSpPr>
          <p:nvPr/>
        </p:nvGrpSpPr>
        <p:grpSpPr>
          <a:xfrm>
            <a:off x="936724" y="2910631"/>
            <a:ext cx="5293072" cy="1428750"/>
            <a:chOff x="0" y="0"/>
            <a:chExt cx="7057430" cy="1905000"/>
          </a:xfrm>
        </p:grpSpPr>
        <p:sp>
          <p:nvSpPr>
            <p:cNvPr id="8" name="Freeform 8" descr="preencoded.png"/>
            <p:cNvSpPr/>
            <p:nvPr/>
          </p:nvSpPr>
          <p:spPr>
            <a:xfrm>
              <a:off x="0" y="0"/>
              <a:ext cx="7057390" cy="1905000"/>
            </a:xfrm>
            <a:custGeom>
              <a:avLst/>
              <a:gdLst/>
              <a:ahLst/>
              <a:cxnLst/>
              <a:rect l="l" t="t" r="r" b="b"/>
              <a:pathLst>
                <a:path w="7057390" h="1905000">
                  <a:moveTo>
                    <a:pt x="0" y="0"/>
                  </a:moveTo>
                  <a:lnTo>
                    <a:pt x="7057390" y="0"/>
                  </a:lnTo>
                  <a:lnTo>
                    <a:pt x="7057390" y="1905000"/>
                  </a:lnTo>
                  <a:lnTo>
                    <a:pt x="0" y="1905000"/>
                  </a:lnTo>
                  <a:lnTo>
                    <a:pt x="0" y="0"/>
                  </a:lnTo>
                  <a:close/>
                </a:path>
              </a:pathLst>
            </a:custGeom>
            <a:blipFill>
              <a:blip r:embed="rId4"/>
              <a:stretch>
                <a:fillRect l="-26" r="-27"/>
              </a:stretch>
            </a:blipFill>
          </p:spPr>
        </p:sp>
      </p:grpSp>
      <p:sp>
        <p:nvSpPr>
          <p:cNvPr id="9" name="TextBox 9"/>
          <p:cNvSpPr txBox="1"/>
          <p:nvPr/>
        </p:nvSpPr>
        <p:spPr>
          <a:xfrm>
            <a:off x="1204318" y="3971627"/>
            <a:ext cx="3345805" cy="427732"/>
          </a:xfrm>
          <a:prstGeom prst="rect">
            <a:avLst/>
          </a:prstGeom>
        </p:spPr>
        <p:txBody>
          <a:bodyPr lIns="0" tIns="0" rIns="0" bIns="0" rtlCol="0" anchor="t">
            <a:spAutoFit/>
          </a:bodyPr>
          <a:lstStyle/>
          <a:p>
            <a:pPr algn="l">
              <a:lnSpc>
                <a:spcPts val="3249"/>
              </a:lnSpc>
            </a:pPr>
            <a:r>
              <a:rPr lang="en-US" sz="2625" b="1">
                <a:solidFill>
                  <a:srgbClr val="4B4A4A"/>
                </a:solidFill>
                <a:latin typeface="Noto Serif Bold"/>
                <a:ea typeface="Noto Serif Bold"/>
                <a:cs typeface="Noto Serif Bold"/>
                <a:sym typeface="Noto Serif Bold"/>
              </a:rPr>
              <a:t>Tích hợp vcpkg</a:t>
            </a:r>
          </a:p>
        </p:txBody>
      </p:sp>
      <p:sp>
        <p:nvSpPr>
          <p:cNvPr id="10" name="TextBox 10"/>
          <p:cNvSpPr txBox="1"/>
          <p:nvPr/>
        </p:nvSpPr>
        <p:spPr>
          <a:xfrm>
            <a:off x="1204318" y="4464695"/>
            <a:ext cx="4760565" cy="1390486"/>
          </a:xfrm>
          <a:prstGeom prst="rect">
            <a:avLst/>
          </a:prstGeom>
        </p:spPr>
        <p:txBody>
          <a:bodyPr lIns="0" tIns="0" rIns="0" bIns="0" rtlCol="0" anchor="t">
            <a:spAutoFit/>
          </a:bodyPr>
          <a:lstStyle/>
          <a:p>
            <a:pPr algn="l">
              <a:lnSpc>
                <a:spcPts val="3314"/>
              </a:lnSpc>
            </a:pPr>
            <a:r>
              <a:rPr lang="en-US" sz="2063">
                <a:solidFill>
                  <a:srgbClr val="4B4A4A"/>
                </a:solidFill>
                <a:latin typeface="Arimo"/>
                <a:ea typeface="Arimo"/>
                <a:cs typeface="Arimo"/>
                <a:sym typeface="Arimo"/>
              </a:rPr>
              <a:t>Chạy lệnh vcpkg integrate install trong CMD để Visual Studio tự động nhận diện thư viện CppUnit đã cài đặt.</a:t>
            </a:r>
          </a:p>
        </p:txBody>
      </p:sp>
      <p:grpSp>
        <p:nvGrpSpPr>
          <p:cNvPr id="11" name="Group 11"/>
          <p:cNvGrpSpPr>
            <a:grpSpLocks noChangeAspect="1"/>
          </p:cNvGrpSpPr>
          <p:nvPr/>
        </p:nvGrpSpPr>
        <p:grpSpPr>
          <a:xfrm>
            <a:off x="6497390" y="2509094"/>
            <a:ext cx="5293072" cy="1428750"/>
            <a:chOff x="0" y="0"/>
            <a:chExt cx="7057430" cy="1905000"/>
          </a:xfrm>
        </p:grpSpPr>
        <p:sp>
          <p:nvSpPr>
            <p:cNvPr id="12" name="Freeform 12" descr="preencoded.png"/>
            <p:cNvSpPr/>
            <p:nvPr/>
          </p:nvSpPr>
          <p:spPr>
            <a:xfrm>
              <a:off x="0" y="0"/>
              <a:ext cx="7057390" cy="1905000"/>
            </a:xfrm>
            <a:custGeom>
              <a:avLst/>
              <a:gdLst/>
              <a:ahLst/>
              <a:cxnLst/>
              <a:rect l="l" t="t" r="r" b="b"/>
              <a:pathLst>
                <a:path w="7057390" h="1905000">
                  <a:moveTo>
                    <a:pt x="0" y="0"/>
                  </a:moveTo>
                  <a:lnTo>
                    <a:pt x="7057390" y="0"/>
                  </a:lnTo>
                  <a:lnTo>
                    <a:pt x="7057390" y="1905000"/>
                  </a:lnTo>
                  <a:lnTo>
                    <a:pt x="0" y="1905000"/>
                  </a:lnTo>
                  <a:lnTo>
                    <a:pt x="0" y="0"/>
                  </a:lnTo>
                  <a:close/>
                </a:path>
              </a:pathLst>
            </a:custGeom>
            <a:blipFill>
              <a:blip r:embed="rId4"/>
              <a:stretch>
                <a:fillRect l="-26" r="-27"/>
              </a:stretch>
            </a:blipFill>
          </p:spPr>
        </p:sp>
      </p:grpSp>
      <p:sp>
        <p:nvSpPr>
          <p:cNvPr id="13" name="TextBox 13"/>
          <p:cNvSpPr txBox="1"/>
          <p:nvPr/>
        </p:nvSpPr>
        <p:spPr>
          <a:xfrm>
            <a:off x="6764982" y="3570089"/>
            <a:ext cx="3345805" cy="427732"/>
          </a:xfrm>
          <a:prstGeom prst="rect">
            <a:avLst/>
          </a:prstGeom>
        </p:spPr>
        <p:txBody>
          <a:bodyPr lIns="0" tIns="0" rIns="0" bIns="0" rtlCol="0" anchor="t">
            <a:spAutoFit/>
          </a:bodyPr>
          <a:lstStyle/>
          <a:p>
            <a:pPr algn="l">
              <a:lnSpc>
                <a:spcPts val="3249"/>
              </a:lnSpc>
            </a:pPr>
            <a:r>
              <a:rPr lang="en-US" sz="2625" b="1">
                <a:solidFill>
                  <a:srgbClr val="4B4A4A"/>
                </a:solidFill>
                <a:latin typeface="Noto Serif Bold"/>
                <a:ea typeface="Noto Serif Bold"/>
                <a:cs typeface="Noto Serif Bold"/>
                <a:sym typeface="Noto Serif Bold"/>
              </a:rPr>
              <a:t>Kiểm tra tích hợp</a:t>
            </a:r>
          </a:p>
        </p:txBody>
      </p:sp>
      <p:sp>
        <p:nvSpPr>
          <p:cNvPr id="14" name="TextBox 14"/>
          <p:cNvSpPr txBox="1"/>
          <p:nvPr/>
        </p:nvSpPr>
        <p:spPr>
          <a:xfrm>
            <a:off x="6764982" y="4063156"/>
            <a:ext cx="4757886" cy="2265461"/>
          </a:xfrm>
          <a:prstGeom prst="rect">
            <a:avLst/>
          </a:prstGeom>
        </p:spPr>
        <p:txBody>
          <a:bodyPr lIns="0" tIns="0" rIns="0" bIns="0" rtlCol="0" anchor="t">
            <a:spAutoFit/>
          </a:bodyPr>
          <a:lstStyle/>
          <a:p>
            <a:pPr algn="l">
              <a:lnSpc>
                <a:spcPts val="3312"/>
              </a:lnSpc>
            </a:pPr>
            <a:r>
              <a:rPr lang="en-US" sz="2062">
                <a:solidFill>
                  <a:srgbClr val="4B4A4A"/>
                </a:solidFill>
                <a:latin typeface="Arimo"/>
                <a:ea typeface="Arimo"/>
                <a:cs typeface="Arimo"/>
                <a:sym typeface="Arimo"/>
              </a:rPr>
              <a:t>Tạo một dự án C++ mới trong Visual Studio và thử #include &lt;cppunit/extensions/HelperMacros.h&gt; để xác nhận thư viện đã được nhận diện.</a:t>
            </a:r>
          </a:p>
        </p:txBody>
      </p:sp>
      <p:grpSp>
        <p:nvGrpSpPr>
          <p:cNvPr id="15" name="Group 15"/>
          <p:cNvGrpSpPr>
            <a:grpSpLocks noChangeAspect="1"/>
          </p:cNvGrpSpPr>
          <p:nvPr/>
        </p:nvGrpSpPr>
        <p:grpSpPr>
          <a:xfrm>
            <a:off x="12058055" y="2107704"/>
            <a:ext cx="5293072" cy="1428750"/>
            <a:chOff x="0" y="0"/>
            <a:chExt cx="7057430" cy="1905000"/>
          </a:xfrm>
        </p:grpSpPr>
        <p:sp>
          <p:nvSpPr>
            <p:cNvPr id="16" name="Freeform 16" descr="preencoded.png"/>
            <p:cNvSpPr/>
            <p:nvPr/>
          </p:nvSpPr>
          <p:spPr>
            <a:xfrm>
              <a:off x="0" y="0"/>
              <a:ext cx="7057390" cy="1905000"/>
            </a:xfrm>
            <a:custGeom>
              <a:avLst/>
              <a:gdLst/>
              <a:ahLst/>
              <a:cxnLst/>
              <a:rect l="l" t="t" r="r" b="b"/>
              <a:pathLst>
                <a:path w="7057390" h="1905000">
                  <a:moveTo>
                    <a:pt x="0" y="0"/>
                  </a:moveTo>
                  <a:lnTo>
                    <a:pt x="7057390" y="0"/>
                  </a:lnTo>
                  <a:lnTo>
                    <a:pt x="7057390" y="1905000"/>
                  </a:lnTo>
                  <a:lnTo>
                    <a:pt x="0" y="1905000"/>
                  </a:lnTo>
                  <a:lnTo>
                    <a:pt x="0" y="0"/>
                  </a:lnTo>
                  <a:close/>
                </a:path>
              </a:pathLst>
            </a:custGeom>
            <a:blipFill>
              <a:blip r:embed="rId4"/>
              <a:stretch>
                <a:fillRect l="-26" r="-27"/>
              </a:stretch>
            </a:blipFill>
          </p:spPr>
        </p:sp>
      </p:grpSp>
      <p:sp>
        <p:nvSpPr>
          <p:cNvPr id="17" name="TextBox 17"/>
          <p:cNvSpPr txBox="1"/>
          <p:nvPr/>
        </p:nvSpPr>
        <p:spPr>
          <a:xfrm>
            <a:off x="12325647" y="3168700"/>
            <a:ext cx="3345805" cy="427732"/>
          </a:xfrm>
          <a:prstGeom prst="rect">
            <a:avLst/>
          </a:prstGeom>
        </p:spPr>
        <p:txBody>
          <a:bodyPr lIns="0" tIns="0" rIns="0" bIns="0" rtlCol="0" anchor="t">
            <a:spAutoFit/>
          </a:bodyPr>
          <a:lstStyle/>
          <a:p>
            <a:pPr algn="l">
              <a:lnSpc>
                <a:spcPts val="3249"/>
              </a:lnSpc>
            </a:pPr>
            <a:r>
              <a:rPr lang="en-US" sz="2625" b="1">
                <a:solidFill>
                  <a:srgbClr val="4B4A4A"/>
                </a:solidFill>
                <a:latin typeface="Noto Serif Bold"/>
                <a:ea typeface="Noto Serif Bold"/>
                <a:cs typeface="Noto Serif Bold"/>
                <a:sym typeface="Noto Serif Bold"/>
              </a:rPr>
              <a:t>Cấu hình Dự án</a:t>
            </a:r>
          </a:p>
        </p:txBody>
      </p:sp>
      <p:sp>
        <p:nvSpPr>
          <p:cNvPr id="18" name="TextBox 18"/>
          <p:cNvSpPr txBox="1"/>
          <p:nvPr/>
        </p:nvSpPr>
        <p:spPr>
          <a:xfrm>
            <a:off x="12325647" y="4250680"/>
            <a:ext cx="4757886" cy="951905"/>
          </a:xfrm>
          <a:prstGeom prst="rect">
            <a:avLst/>
          </a:prstGeom>
        </p:spPr>
        <p:txBody>
          <a:bodyPr lIns="0" tIns="0" rIns="0" bIns="0" rtlCol="0" anchor="t">
            <a:spAutoFit/>
          </a:bodyPr>
          <a:lstStyle/>
          <a:p>
            <a:pPr marL="311051" lvl="1" indent="-155525" algn="l">
              <a:lnSpc>
                <a:spcPts val="3312"/>
              </a:lnSpc>
              <a:buFont typeface="Arial"/>
              <a:buChar char="•"/>
            </a:pPr>
            <a:r>
              <a:rPr lang="en-US" sz="2062">
                <a:solidFill>
                  <a:srgbClr val="4B4A4A"/>
                </a:solidFill>
                <a:latin typeface="Arimo"/>
                <a:ea typeface="Arimo"/>
                <a:cs typeface="Arimo"/>
                <a:sym typeface="Arimo"/>
              </a:rPr>
              <a:t>Tạo dự án mới (Empty Project hoặc Console Application).</a:t>
            </a:r>
          </a:p>
        </p:txBody>
      </p:sp>
      <p:sp>
        <p:nvSpPr>
          <p:cNvPr id="19" name="TextBox 19"/>
          <p:cNvSpPr txBox="1"/>
          <p:nvPr/>
        </p:nvSpPr>
        <p:spPr>
          <a:xfrm>
            <a:off x="12325647" y="5200947"/>
            <a:ext cx="4757886" cy="1380232"/>
          </a:xfrm>
          <a:prstGeom prst="rect">
            <a:avLst/>
          </a:prstGeom>
        </p:spPr>
        <p:txBody>
          <a:bodyPr lIns="0" tIns="0" rIns="0" bIns="0" rtlCol="0" anchor="t">
            <a:spAutoFit/>
          </a:bodyPr>
          <a:lstStyle/>
          <a:p>
            <a:pPr marL="311051" lvl="1" indent="-155525" algn="l">
              <a:lnSpc>
                <a:spcPts val="3312"/>
              </a:lnSpc>
              <a:buFont typeface="Arial"/>
              <a:buChar char="•"/>
            </a:pPr>
            <a:r>
              <a:rPr lang="en-US" sz="2062">
                <a:solidFill>
                  <a:srgbClr val="4B4A4A"/>
                </a:solidFill>
                <a:latin typeface="Arimo"/>
                <a:ea typeface="Arimo"/>
                <a:cs typeface="Arimo"/>
                <a:sym typeface="Arimo"/>
              </a:rPr>
              <a:t>Kích hoạt RTTI (Run-Time Type Information) trong cài đặt ngôn ngữ C++.</a:t>
            </a:r>
          </a:p>
        </p:txBody>
      </p:sp>
      <p:sp>
        <p:nvSpPr>
          <p:cNvPr id="20" name="TextBox 20"/>
          <p:cNvSpPr txBox="1"/>
          <p:nvPr/>
        </p:nvSpPr>
        <p:spPr>
          <a:xfrm>
            <a:off x="12325647" y="6579542"/>
            <a:ext cx="4757886" cy="1389757"/>
          </a:xfrm>
          <a:prstGeom prst="rect">
            <a:avLst/>
          </a:prstGeom>
        </p:spPr>
        <p:txBody>
          <a:bodyPr lIns="0" tIns="0" rIns="0" bIns="0" rtlCol="0" anchor="t">
            <a:spAutoFit/>
          </a:bodyPr>
          <a:lstStyle/>
          <a:p>
            <a:pPr marL="311051" lvl="1" indent="-155525" algn="l">
              <a:lnSpc>
                <a:spcPts val="3312"/>
              </a:lnSpc>
              <a:buFont typeface="Arial"/>
              <a:buChar char="•"/>
            </a:pPr>
            <a:r>
              <a:rPr lang="en-US" sz="2062">
                <a:solidFill>
                  <a:srgbClr val="4B4A4A"/>
                </a:solidFill>
                <a:latin typeface="Arimo"/>
                <a:ea typeface="Arimo"/>
                <a:cs typeface="Arimo"/>
                <a:sym typeface="Arimo"/>
              </a:rPr>
              <a:t>Sao chép file DLL (ví dụ: cppunit.dll) vào thư mục thực thi của dự án.</a:t>
            </a:r>
          </a:p>
        </p:txBody>
      </p:sp>
      <p:sp>
        <p:nvSpPr>
          <p:cNvPr id="21" name="TextBox 21"/>
          <p:cNvSpPr txBox="1"/>
          <p:nvPr/>
        </p:nvSpPr>
        <p:spPr>
          <a:xfrm>
            <a:off x="936724" y="9031635"/>
            <a:ext cx="16414551" cy="523577"/>
          </a:xfrm>
          <a:prstGeom prst="rect">
            <a:avLst/>
          </a:prstGeom>
        </p:spPr>
        <p:txBody>
          <a:bodyPr lIns="0" tIns="0" rIns="0" bIns="0" rtlCol="0" anchor="t">
            <a:spAutoFit/>
          </a:bodyPr>
          <a:lstStyle/>
          <a:p>
            <a:pPr algn="l">
              <a:lnSpc>
                <a:spcPts val="3312"/>
              </a:lnSpc>
            </a:pPr>
            <a:r>
              <a:rPr lang="en-US" sz="2062">
                <a:solidFill>
                  <a:srgbClr val="4B4A4A"/>
                </a:solidFill>
                <a:latin typeface="Arimo"/>
                <a:ea typeface="Arimo"/>
                <a:cs typeface="Arimo"/>
                <a:sym typeface="Arimo"/>
              </a:rPr>
              <a:t>Các bước này đảm bảo Visual Studio có thể biên dịch và chạy các bài kiểm thử CppUnit một cách liền mạch.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5F9F2">
                <a:alpha val="90196"/>
              </a:srgbClr>
            </a:solidFill>
          </p:spPr>
        </p:sp>
      </p:grpSp>
      <p:sp>
        <p:nvSpPr>
          <p:cNvPr id="6" name="TextBox 6"/>
          <p:cNvSpPr txBox="1"/>
          <p:nvPr/>
        </p:nvSpPr>
        <p:spPr>
          <a:xfrm>
            <a:off x="986879" y="765870"/>
            <a:ext cx="3524548" cy="450056"/>
          </a:xfrm>
          <a:prstGeom prst="rect">
            <a:avLst/>
          </a:prstGeom>
        </p:spPr>
        <p:txBody>
          <a:bodyPr lIns="0" tIns="0" rIns="0" bIns="0" rtlCol="0" anchor="t">
            <a:spAutoFit/>
          </a:bodyPr>
          <a:lstStyle/>
          <a:p>
            <a:pPr algn="l">
              <a:lnSpc>
                <a:spcPts val="3437"/>
              </a:lnSpc>
            </a:pPr>
            <a:r>
              <a:rPr lang="en-US" sz="2750" b="1">
                <a:solidFill>
                  <a:srgbClr val="006747"/>
                </a:solidFill>
                <a:latin typeface="Noto Serif Bold"/>
                <a:ea typeface="Noto Serif Bold"/>
                <a:cs typeface="Noto Serif Bold"/>
                <a:sym typeface="Noto Serif Bold"/>
              </a:rPr>
              <a:t>CHƯƠNG 3</a:t>
            </a:r>
          </a:p>
        </p:txBody>
      </p:sp>
      <p:sp>
        <p:nvSpPr>
          <p:cNvPr id="7" name="TextBox 7"/>
          <p:cNvSpPr txBox="1"/>
          <p:nvPr/>
        </p:nvSpPr>
        <p:spPr>
          <a:xfrm>
            <a:off x="986879" y="1469231"/>
            <a:ext cx="12111484" cy="909637"/>
          </a:xfrm>
          <a:prstGeom prst="rect">
            <a:avLst/>
          </a:prstGeom>
        </p:spPr>
        <p:txBody>
          <a:bodyPr lIns="0" tIns="0" rIns="0" bIns="0" rtlCol="0" anchor="t">
            <a:spAutoFit/>
          </a:bodyPr>
          <a:lstStyle/>
          <a:p>
            <a:pPr algn="l">
              <a:lnSpc>
                <a:spcPts val="6937"/>
              </a:lnSpc>
            </a:pPr>
            <a:r>
              <a:rPr lang="en-US" sz="5500" b="1">
                <a:solidFill>
                  <a:srgbClr val="006747"/>
                </a:solidFill>
                <a:latin typeface="Noto Serif Bold"/>
                <a:ea typeface="Noto Serif Bold"/>
                <a:cs typeface="Noto Serif Bold"/>
                <a:sym typeface="Noto Serif Bold"/>
              </a:rPr>
              <a:t>Thiết kế Test Case: Lớp Số Nguyên</a:t>
            </a:r>
          </a:p>
        </p:txBody>
      </p:sp>
      <p:sp>
        <p:nvSpPr>
          <p:cNvPr id="8" name="TextBox 8"/>
          <p:cNvSpPr txBox="1"/>
          <p:nvPr/>
        </p:nvSpPr>
        <p:spPr>
          <a:xfrm>
            <a:off x="986879" y="2950666"/>
            <a:ext cx="9513391" cy="556022"/>
          </a:xfrm>
          <a:prstGeom prst="rect">
            <a:avLst/>
          </a:prstGeom>
        </p:spPr>
        <p:txBody>
          <a:bodyPr lIns="0" tIns="0" rIns="0" bIns="0" rtlCol="0" anchor="t">
            <a:spAutoFit/>
          </a:bodyPr>
          <a:lstStyle/>
          <a:p>
            <a:pPr algn="l">
              <a:lnSpc>
                <a:spcPts val="3500"/>
              </a:lnSpc>
            </a:pPr>
            <a:r>
              <a:rPr lang="en-US" sz="2187">
                <a:solidFill>
                  <a:srgbClr val="4B4A4A"/>
                </a:solidFill>
                <a:latin typeface="Arimo"/>
                <a:ea typeface="Arimo"/>
                <a:cs typeface="Arimo"/>
                <a:sym typeface="Arimo"/>
              </a:rPr>
              <a:t>Để minh họa, chúng ta sẽ kiểm thử một lớp số nguyên đơn giản, bao gồm:</a:t>
            </a:r>
          </a:p>
        </p:txBody>
      </p:sp>
      <p:sp>
        <p:nvSpPr>
          <p:cNvPr id="9" name="TextBox 9"/>
          <p:cNvSpPr txBox="1"/>
          <p:nvPr/>
        </p:nvSpPr>
        <p:spPr>
          <a:xfrm>
            <a:off x="986879" y="3655665"/>
            <a:ext cx="9513391" cy="556022"/>
          </a:xfrm>
          <a:prstGeom prst="rect">
            <a:avLst/>
          </a:prstGeom>
        </p:spPr>
        <p:txBody>
          <a:bodyPr lIns="0" tIns="0" rIns="0" bIns="0" rtlCol="0" anchor="t">
            <a:spAutoFit/>
          </a:bodyPr>
          <a:lstStyle/>
          <a:p>
            <a:pPr marL="329902" lvl="1" indent="-164951" algn="l">
              <a:lnSpc>
                <a:spcPts val="3500"/>
              </a:lnSpc>
              <a:buFont typeface="Arial"/>
              <a:buChar char="•"/>
            </a:pPr>
            <a:r>
              <a:rPr lang="en-US" sz="2187">
                <a:solidFill>
                  <a:srgbClr val="4B4A4A"/>
                </a:solidFill>
                <a:latin typeface="Arimo"/>
                <a:ea typeface="Arimo"/>
                <a:cs typeface="Arimo"/>
                <a:sym typeface="Arimo"/>
              </a:rPr>
              <a:t>Thuộc tính giá trị số nguyên.</a:t>
            </a:r>
          </a:p>
        </p:txBody>
      </p:sp>
      <p:sp>
        <p:nvSpPr>
          <p:cNvPr id="10" name="TextBox 10"/>
          <p:cNvSpPr txBox="1"/>
          <p:nvPr/>
        </p:nvSpPr>
        <p:spPr>
          <a:xfrm>
            <a:off x="986879" y="4205585"/>
            <a:ext cx="9513391" cy="556022"/>
          </a:xfrm>
          <a:prstGeom prst="rect">
            <a:avLst/>
          </a:prstGeom>
        </p:spPr>
        <p:txBody>
          <a:bodyPr lIns="0" tIns="0" rIns="0" bIns="0" rtlCol="0" anchor="t">
            <a:spAutoFit/>
          </a:bodyPr>
          <a:lstStyle/>
          <a:p>
            <a:pPr marL="329902" lvl="1" indent="-164951" algn="l">
              <a:lnSpc>
                <a:spcPts val="3500"/>
              </a:lnSpc>
              <a:buFont typeface="Arial"/>
              <a:buChar char="•"/>
            </a:pPr>
            <a:r>
              <a:rPr lang="en-US" sz="2187">
                <a:solidFill>
                  <a:srgbClr val="4B4A4A"/>
                </a:solidFill>
                <a:latin typeface="Arimo"/>
                <a:ea typeface="Arimo"/>
                <a:cs typeface="Arimo"/>
                <a:sym typeface="Arimo"/>
              </a:rPr>
              <a:t>Phương thức truy xuất giá trị.</a:t>
            </a:r>
          </a:p>
        </p:txBody>
      </p:sp>
      <p:sp>
        <p:nvSpPr>
          <p:cNvPr id="11" name="TextBox 11"/>
          <p:cNvSpPr txBox="1"/>
          <p:nvPr/>
        </p:nvSpPr>
        <p:spPr>
          <a:xfrm>
            <a:off x="986879" y="4755505"/>
            <a:ext cx="9513391" cy="556023"/>
          </a:xfrm>
          <a:prstGeom prst="rect">
            <a:avLst/>
          </a:prstGeom>
        </p:spPr>
        <p:txBody>
          <a:bodyPr lIns="0" tIns="0" rIns="0" bIns="0" rtlCol="0" anchor="t">
            <a:spAutoFit/>
          </a:bodyPr>
          <a:lstStyle/>
          <a:p>
            <a:pPr marL="329902" lvl="1" indent="-164951" algn="l">
              <a:lnSpc>
                <a:spcPts val="3500"/>
              </a:lnSpc>
              <a:buFont typeface="Arial"/>
              <a:buChar char="•"/>
            </a:pPr>
            <a:r>
              <a:rPr lang="en-US" sz="2187">
                <a:solidFill>
                  <a:srgbClr val="4B4A4A"/>
                </a:solidFill>
                <a:latin typeface="Arimo"/>
                <a:ea typeface="Arimo"/>
                <a:cs typeface="Arimo"/>
                <a:sym typeface="Arimo"/>
              </a:rPr>
              <a:t>Các phép toán cơ bản: </a:t>
            </a:r>
            <a:r>
              <a:rPr lang="en-US" sz="2187" b="1">
                <a:solidFill>
                  <a:srgbClr val="4B4A4A"/>
                </a:solidFill>
                <a:latin typeface="Arimo Bold"/>
                <a:ea typeface="Arimo Bold"/>
                <a:cs typeface="Arimo Bold"/>
                <a:sym typeface="Arimo Bold"/>
              </a:rPr>
              <a:t>cộng, trừ, nhân, chia</a:t>
            </a:r>
            <a:r>
              <a:rPr lang="en-US" sz="2187">
                <a:solidFill>
                  <a:srgbClr val="4B4A4A"/>
                </a:solidFill>
                <a:latin typeface="Arimo"/>
                <a:ea typeface="Arimo"/>
                <a:cs typeface="Arimo"/>
                <a:sym typeface="Arimo"/>
              </a:rPr>
              <a:t>.</a:t>
            </a:r>
          </a:p>
        </p:txBody>
      </p:sp>
      <p:sp>
        <p:nvSpPr>
          <p:cNvPr id="12" name="TextBox 12"/>
          <p:cNvSpPr txBox="1"/>
          <p:nvPr/>
        </p:nvSpPr>
        <p:spPr>
          <a:xfrm>
            <a:off x="986879" y="5305425"/>
            <a:ext cx="9513391" cy="556022"/>
          </a:xfrm>
          <a:prstGeom prst="rect">
            <a:avLst/>
          </a:prstGeom>
        </p:spPr>
        <p:txBody>
          <a:bodyPr lIns="0" tIns="0" rIns="0" bIns="0" rtlCol="0" anchor="t">
            <a:spAutoFit/>
          </a:bodyPr>
          <a:lstStyle/>
          <a:p>
            <a:pPr marL="329902" lvl="1" indent="-164951" algn="l">
              <a:lnSpc>
                <a:spcPts val="3500"/>
              </a:lnSpc>
              <a:buFont typeface="Arial"/>
              <a:buChar char="•"/>
            </a:pPr>
            <a:r>
              <a:rPr lang="en-US" sz="2187">
                <a:solidFill>
                  <a:srgbClr val="4B4A4A"/>
                </a:solidFill>
                <a:latin typeface="Arimo"/>
                <a:ea typeface="Arimo"/>
                <a:cs typeface="Arimo"/>
                <a:sym typeface="Arimo"/>
              </a:rPr>
              <a:t>Phép so sánh bằng.</a:t>
            </a:r>
          </a:p>
        </p:txBody>
      </p:sp>
      <p:sp>
        <p:nvSpPr>
          <p:cNvPr id="13" name="TextBox 13"/>
          <p:cNvSpPr txBox="1"/>
          <p:nvPr/>
        </p:nvSpPr>
        <p:spPr>
          <a:xfrm>
            <a:off x="1409700" y="6073825"/>
            <a:ext cx="9090571" cy="1007269"/>
          </a:xfrm>
          <a:prstGeom prst="rect">
            <a:avLst/>
          </a:prstGeom>
        </p:spPr>
        <p:txBody>
          <a:bodyPr lIns="0" tIns="0" rIns="0" bIns="0" rtlCol="0" anchor="t">
            <a:spAutoFit/>
          </a:bodyPr>
          <a:lstStyle/>
          <a:p>
            <a:pPr algn="l">
              <a:lnSpc>
                <a:spcPts val="3500"/>
              </a:lnSpc>
            </a:pPr>
            <a:r>
              <a:rPr lang="en-US" sz="2187">
                <a:solidFill>
                  <a:srgbClr val="4B4A4A"/>
                </a:solidFill>
                <a:latin typeface="Arimo"/>
                <a:ea typeface="Arimo"/>
                <a:cs typeface="Arimo"/>
                <a:sym typeface="Arimo"/>
              </a:rPr>
              <a:t>"Lớp đơn giản này cho phép chúng ta tập trung vào quy trình kiểm thử với CppUnit, bao gồm cả các trường hợp biên như chia cho 0."</a:t>
            </a:r>
          </a:p>
        </p:txBody>
      </p:sp>
      <p:grpSp>
        <p:nvGrpSpPr>
          <p:cNvPr id="14" name="Group 14"/>
          <p:cNvGrpSpPr/>
          <p:nvPr/>
        </p:nvGrpSpPr>
        <p:grpSpPr>
          <a:xfrm>
            <a:off x="986879" y="6178600"/>
            <a:ext cx="38100" cy="902494"/>
            <a:chOff x="0" y="0"/>
            <a:chExt cx="50800" cy="1203325"/>
          </a:xfrm>
        </p:grpSpPr>
        <p:sp>
          <p:nvSpPr>
            <p:cNvPr id="15" name="Freeform 15"/>
            <p:cNvSpPr/>
            <p:nvPr/>
          </p:nvSpPr>
          <p:spPr>
            <a:xfrm>
              <a:off x="0" y="0"/>
              <a:ext cx="50800" cy="1203325"/>
            </a:xfrm>
            <a:custGeom>
              <a:avLst/>
              <a:gdLst/>
              <a:ahLst/>
              <a:cxnLst/>
              <a:rect l="l" t="t" r="r" b="b"/>
              <a:pathLst>
                <a:path w="50800" h="1203325">
                  <a:moveTo>
                    <a:pt x="0" y="0"/>
                  </a:moveTo>
                  <a:lnTo>
                    <a:pt x="50800" y="0"/>
                  </a:lnTo>
                  <a:lnTo>
                    <a:pt x="50800" y="1203325"/>
                  </a:lnTo>
                  <a:lnTo>
                    <a:pt x="0" y="1203325"/>
                  </a:lnTo>
                  <a:close/>
                </a:path>
              </a:pathLst>
            </a:custGeom>
            <a:solidFill>
              <a:srgbClr val="006747"/>
            </a:solidFill>
          </p:spPr>
        </p:sp>
      </p:grpSp>
      <p:grpSp>
        <p:nvGrpSpPr>
          <p:cNvPr id="16" name="Group 16"/>
          <p:cNvGrpSpPr>
            <a:grpSpLocks noChangeAspect="1"/>
          </p:cNvGrpSpPr>
          <p:nvPr/>
        </p:nvGrpSpPr>
        <p:grpSpPr>
          <a:xfrm>
            <a:off x="11051827" y="3359126"/>
            <a:ext cx="6207472" cy="5004644"/>
            <a:chOff x="0" y="0"/>
            <a:chExt cx="8276630" cy="6672858"/>
          </a:xfrm>
        </p:grpSpPr>
        <p:sp>
          <p:nvSpPr>
            <p:cNvPr id="17" name="Freeform 17" descr="preencoded.png"/>
            <p:cNvSpPr/>
            <p:nvPr/>
          </p:nvSpPr>
          <p:spPr>
            <a:xfrm>
              <a:off x="0" y="0"/>
              <a:ext cx="8276590" cy="6672834"/>
            </a:xfrm>
            <a:custGeom>
              <a:avLst/>
              <a:gdLst/>
              <a:ahLst/>
              <a:cxnLst/>
              <a:rect l="l" t="t" r="r" b="b"/>
              <a:pathLst>
                <a:path w="8276590" h="6672834">
                  <a:moveTo>
                    <a:pt x="0" y="0"/>
                  </a:moveTo>
                  <a:lnTo>
                    <a:pt x="8276590" y="0"/>
                  </a:lnTo>
                  <a:lnTo>
                    <a:pt x="8276590" y="6672834"/>
                  </a:lnTo>
                  <a:lnTo>
                    <a:pt x="0" y="6672834"/>
                  </a:lnTo>
                  <a:lnTo>
                    <a:pt x="0" y="0"/>
                  </a:lnTo>
                  <a:close/>
                </a:path>
              </a:pathLst>
            </a:custGeom>
            <a:blipFill>
              <a:blip r:embed="rId4"/>
              <a:stretch>
                <a:fillRect l="-62" r="-63"/>
              </a:stretch>
            </a:blip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5F9F2">
                <a:alpha val="90196"/>
              </a:srgbClr>
            </a:solidFill>
          </p:spPr>
        </p:sp>
      </p:grpSp>
      <p:sp>
        <p:nvSpPr>
          <p:cNvPr id="6" name="TextBox 6"/>
          <p:cNvSpPr txBox="1"/>
          <p:nvPr/>
        </p:nvSpPr>
        <p:spPr>
          <a:xfrm>
            <a:off x="992238" y="1006227"/>
            <a:ext cx="14445109" cy="914549"/>
          </a:xfrm>
          <a:prstGeom prst="rect">
            <a:avLst/>
          </a:prstGeom>
        </p:spPr>
        <p:txBody>
          <a:bodyPr lIns="0" tIns="0" rIns="0" bIns="0" rtlCol="0" anchor="t">
            <a:spAutoFit/>
          </a:bodyPr>
          <a:lstStyle/>
          <a:p>
            <a:pPr algn="l">
              <a:lnSpc>
                <a:spcPts val="6937"/>
              </a:lnSpc>
            </a:pPr>
            <a:r>
              <a:rPr lang="en-US" sz="5562" b="1">
                <a:solidFill>
                  <a:srgbClr val="006747"/>
                </a:solidFill>
                <a:latin typeface="Noto Serif Bold"/>
                <a:ea typeface="Noto Serif Bold"/>
                <a:cs typeface="Noto Serif Bold"/>
                <a:sym typeface="Noto Serif Bold"/>
              </a:rPr>
              <a:t>Các Bài Kiểm thử &amp; Trường hợp Đặc biệt</a:t>
            </a:r>
          </a:p>
        </p:txBody>
      </p:sp>
      <p:grpSp>
        <p:nvGrpSpPr>
          <p:cNvPr id="7" name="Group 7"/>
          <p:cNvGrpSpPr/>
          <p:nvPr/>
        </p:nvGrpSpPr>
        <p:grpSpPr>
          <a:xfrm>
            <a:off x="987475" y="2483049"/>
            <a:ext cx="5254973" cy="3249960"/>
            <a:chOff x="0" y="0"/>
            <a:chExt cx="7006630" cy="4333280"/>
          </a:xfrm>
        </p:grpSpPr>
        <p:sp>
          <p:nvSpPr>
            <p:cNvPr id="8" name="Freeform 8"/>
            <p:cNvSpPr/>
            <p:nvPr/>
          </p:nvSpPr>
          <p:spPr>
            <a:xfrm>
              <a:off x="6350" y="6350"/>
              <a:ext cx="6993890" cy="4320540"/>
            </a:xfrm>
            <a:custGeom>
              <a:avLst/>
              <a:gdLst/>
              <a:ahLst/>
              <a:cxnLst/>
              <a:rect l="l" t="t" r="r" b="b"/>
              <a:pathLst>
                <a:path w="6993890" h="4320540">
                  <a:moveTo>
                    <a:pt x="0" y="340233"/>
                  </a:moveTo>
                  <a:cubicBezTo>
                    <a:pt x="0" y="152273"/>
                    <a:pt x="152527" y="0"/>
                    <a:pt x="340614" y="0"/>
                  </a:cubicBezTo>
                  <a:lnTo>
                    <a:pt x="6653276" y="0"/>
                  </a:lnTo>
                  <a:cubicBezTo>
                    <a:pt x="6841363" y="0"/>
                    <a:pt x="6993890" y="152273"/>
                    <a:pt x="6993890" y="340233"/>
                  </a:cubicBezTo>
                  <a:lnTo>
                    <a:pt x="6993890" y="3980307"/>
                  </a:lnTo>
                  <a:cubicBezTo>
                    <a:pt x="6993890" y="4168267"/>
                    <a:pt x="6841363" y="4320540"/>
                    <a:pt x="6653276" y="4320540"/>
                  </a:cubicBezTo>
                  <a:lnTo>
                    <a:pt x="340614" y="4320540"/>
                  </a:lnTo>
                  <a:cubicBezTo>
                    <a:pt x="152527" y="4320540"/>
                    <a:pt x="0" y="4168267"/>
                    <a:pt x="0" y="3980307"/>
                  </a:cubicBezTo>
                  <a:close/>
                </a:path>
              </a:pathLst>
            </a:custGeom>
            <a:solidFill>
              <a:srgbClr val="D1EFE4"/>
            </a:solidFill>
          </p:spPr>
        </p:sp>
        <p:sp>
          <p:nvSpPr>
            <p:cNvPr id="9" name="Freeform 9"/>
            <p:cNvSpPr/>
            <p:nvPr/>
          </p:nvSpPr>
          <p:spPr>
            <a:xfrm>
              <a:off x="0" y="0"/>
              <a:ext cx="7006590" cy="4333240"/>
            </a:xfrm>
            <a:custGeom>
              <a:avLst/>
              <a:gdLst/>
              <a:ahLst/>
              <a:cxnLst/>
              <a:rect l="l" t="t" r="r" b="b"/>
              <a:pathLst>
                <a:path w="7006590" h="4333240">
                  <a:moveTo>
                    <a:pt x="0" y="346583"/>
                  </a:moveTo>
                  <a:cubicBezTo>
                    <a:pt x="0" y="155194"/>
                    <a:pt x="155321" y="0"/>
                    <a:pt x="346964" y="0"/>
                  </a:cubicBezTo>
                  <a:lnTo>
                    <a:pt x="6659626" y="0"/>
                  </a:lnTo>
                  <a:lnTo>
                    <a:pt x="6659626" y="6350"/>
                  </a:lnTo>
                  <a:lnTo>
                    <a:pt x="6659626" y="0"/>
                  </a:lnTo>
                  <a:cubicBezTo>
                    <a:pt x="6851269" y="0"/>
                    <a:pt x="7006590" y="155194"/>
                    <a:pt x="7006590" y="346583"/>
                  </a:cubicBezTo>
                  <a:lnTo>
                    <a:pt x="7000240" y="346583"/>
                  </a:lnTo>
                  <a:lnTo>
                    <a:pt x="7006590" y="346583"/>
                  </a:lnTo>
                  <a:lnTo>
                    <a:pt x="7006590" y="3986657"/>
                  </a:lnTo>
                  <a:lnTo>
                    <a:pt x="7000240" y="3986657"/>
                  </a:lnTo>
                  <a:lnTo>
                    <a:pt x="7006590" y="3986657"/>
                  </a:lnTo>
                  <a:cubicBezTo>
                    <a:pt x="7006590" y="4178046"/>
                    <a:pt x="6851269" y="4333240"/>
                    <a:pt x="6659626" y="4333240"/>
                  </a:cubicBezTo>
                  <a:lnTo>
                    <a:pt x="6659626" y="4326890"/>
                  </a:lnTo>
                  <a:lnTo>
                    <a:pt x="6659626" y="4333240"/>
                  </a:lnTo>
                  <a:lnTo>
                    <a:pt x="346964" y="4333240"/>
                  </a:lnTo>
                  <a:lnTo>
                    <a:pt x="346964" y="4326890"/>
                  </a:lnTo>
                  <a:lnTo>
                    <a:pt x="346964" y="4333240"/>
                  </a:lnTo>
                  <a:cubicBezTo>
                    <a:pt x="155321" y="4333240"/>
                    <a:pt x="0" y="4178173"/>
                    <a:pt x="0" y="3986657"/>
                  </a:cubicBezTo>
                  <a:lnTo>
                    <a:pt x="0" y="346583"/>
                  </a:lnTo>
                  <a:lnTo>
                    <a:pt x="6350" y="346583"/>
                  </a:lnTo>
                  <a:lnTo>
                    <a:pt x="0" y="346583"/>
                  </a:lnTo>
                  <a:moveTo>
                    <a:pt x="12700" y="346583"/>
                  </a:moveTo>
                  <a:lnTo>
                    <a:pt x="12700" y="3986657"/>
                  </a:lnTo>
                  <a:lnTo>
                    <a:pt x="6350" y="3986657"/>
                  </a:lnTo>
                  <a:lnTo>
                    <a:pt x="12700" y="3986657"/>
                  </a:lnTo>
                  <a:cubicBezTo>
                    <a:pt x="12700" y="4171061"/>
                    <a:pt x="162306" y="4320540"/>
                    <a:pt x="346964" y="4320540"/>
                  </a:cubicBezTo>
                  <a:lnTo>
                    <a:pt x="6659626" y="4320540"/>
                  </a:lnTo>
                  <a:cubicBezTo>
                    <a:pt x="6844284" y="4320540"/>
                    <a:pt x="6993890" y="4171061"/>
                    <a:pt x="6993890" y="3986657"/>
                  </a:cubicBezTo>
                  <a:lnTo>
                    <a:pt x="6993890" y="346583"/>
                  </a:lnTo>
                  <a:cubicBezTo>
                    <a:pt x="6993890" y="162179"/>
                    <a:pt x="6844284" y="12700"/>
                    <a:pt x="6659626" y="12700"/>
                  </a:cubicBezTo>
                  <a:lnTo>
                    <a:pt x="346964" y="12700"/>
                  </a:lnTo>
                  <a:lnTo>
                    <a:pt x="346964" y="6350"/>
                  </a:lnTo>
                  <a:lnTo>
                    <a:pt x="346964" y="12700"/>
                  </a:lnTo>
                  <a:cubicBezTo>
                    <a:pt x="162306" y="12700"/>
                    <a:pt x="12700" y="162179"/>
                    <a:pt x="12700" y="346583"/>
                  </a:cubicBezTo>
                  <a:close/>
                </a:path>
              </a:pathLst>
            </a:custGeom>
            <a:solidFill>
              <a:srgbClr val="E5F9F2"/>
            </a:solidFill>
          </p:spPr>
        </p:sp>
      </p:grpSp>
      <p:grpSp>
        <p:nvGrpSpPr>
          <p:cNvPr id="10" name="Group 10"/>
          <p:cNvGrpSpPr/>
          <p:nvPr/>
        </p:nvGrpSpPr>
        <p:grpSpPr>
          <a:xfrm>
            <a:off x="1285280" y="2780854"/>
            <a:ext cx="850552" cy="850552"/>
            <a:chOff x="0" y="0"/>
            <a:chExt cx="1134070" cy="1134070"/>
          </a:xfrm>
        </p:grpSpPr>
        <p:sp>
          <p:nvSpPr>
            <p:cNvPr id="11" name="Freeform 11"/>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E5F9F2"/>
            </a:solidFill>
          </p:spPr>
        </p:sp>
      </p:grpSp>
      <p:grpSp>
        <p:nvGrpSpPr>
          <p:cNvPr id="12" name="Group 12"/>
          <p:cNvGrpSpPr>
            <a:grpSpLocks noChangeAspect="1"/>
          </p:cNvGrpSpPr>
          <p:nvPr/>
        </p:nvGrpSpPr>
        <p:grpSpPr>
          <a:xfrm>
            <a:off x="1519238" y="2966889"/>
            <a:ext cx="382637" cy="478334"/>
            <a:chOff x="0" y="0"/>
            <a:chExt cx="510183" cy="637778"/>
          </a:xfrm>
        </p:grpSpPr>
        <p:sp>
          <p:nvSpPr>
            <p:cNvPr id="13" name="Freeform 13" descr="preencoded.png"/>
            <p:cNvSpPr/>
            <p:nvPr/>
          </p:nvSpPr>
          <p:spPr>
            <a:xfrm>
              <a:off x="0" y="0"/>
              <a:ext cx="510159" cy="637794"/>
            </a:xfrm>
            <a:custGeom>
              <a:avLst/>
              <a:gdLst/>
              <a:ahLst/>
              <a:cxnLst/>
              <a:rect l="l" t="t" r="r" b="b"/>
              <a:pathLst>
                <a:path w="510159" h="637794">
                  <a:moveTo>
                    <a:pt x="0" y="0"/>
                  </a:moveTo>
                  <a:lnTo>
                    <a:pt x="510159" y="0"/>
                  </a:lnTo>
                  <a:lnTo>
                    <a:pt x="510159" y="637794"/>
                  </a:lnTo>
                  <a:lnTo>
                    <a:pt x="0" y="637794"/>
                  </a:lnTo>
                  <a:lnTo>
                    <a:pt x="0" y="0"/>
                  </a:lnTo>
                  <a:close/>
                </a:path>
              </a:pathLst>
            </a:custGeom>
            <a:blipFill>
              <a:blip r:embed="rId4"/>
              <a:stretch>
                <a:fillRect l="-3" r="-8" b="2"/>
              </a:stretch>
            </a:blipFill>
          </p:spPr>
        </p:sp>
      </p:grpSp>
      <p:sp>
        <p:nvSpPr>
          <p:cNvPr id="14" name="TextBox 14"/>
          <p:cNvSpPr txBox="1"/>
          <p:nvPr/>
        </p:nvSpPr>
        <p:spPr>
          <a:xfrm>
            <a:off x="1285280" y="3905399"/>
            <a:ext cx="3679626" cy="452437"/>
          </a:xfrm>
          <a:prstGeom prst="rect">
            <a:avLst/>
          </a:prstGeom>
        </p:spPr>
        <p:txBody>
          <a:bodyPr lIns="0" tIns="0" rIns="0" bIns="0" rtlCol="0" anchor="t">
            <a:spAutoFit/>
          </a:bodyPr>
          <a:lstStyle/>
          <a:p>
            <a:pPr algn="l">
              <a:lnSpc>
                <a:spcPts val="3437"/>
              </a:lnSpc>
            </a:pPr>
            <a:r>
              <a:rPr lang="en-US" sz="2750" b="1">
                <a:solidFill>
                  <a:srgbClr val="4B4A4A"/>
                </a:solidFill>
                <a:latin typeface="Noto Serif Bold"/>
                <a:ea typeface="Noto Serif Bold"/>
                <a:cs typeface="Noto Serif Bold"/>
                <a:sym typeface="Noto Serif Bold"/>
              </a:rPr>
              <a:t>Kiểm thử Phép Cộng</a:t>
            </a:r>
          </a:p>
        </p:txBody>
      </p:sp>
      <p:sp>
        <p:nvSpPr>
          <p:cNvPr id="15" name="TextBox 15"/>
          <p:cNvSpPr txBox="1"/>
          <p:nvPr/>
        </p:nvSpPr>
        <p:spPr>
          <a:xfrm>
            <a:off x="1285280" y="4423172"/>
            <a:ext cx="4659362" cy="1012031"/>
          </a:xfrm>
          <a:prstGeom prst="rect">
            <a:avLst/>
          </a:prstGeom>
        </p:spPr>
        <p:txBody>
          <a:bodyPr lIns="0" tIns="0" rIns="0" bIns="0" rtlCol="0" anchor="t">
            <a:spAutoFit/>
          </a:bodyPr>
          <a:lstStyle/>
          <a:p>
            <a:pPr algn="l">
              <a:lnSpc>
                <a:spcPts val="3562"/>
              </a:lnSpc>
            </a:pPr>
            <a:r>
              <a:rPr lang="en-US" sz="2187">
                <a:solidFill>
                  <a:srgbClr val="4B4A4A"/>
                </a:solidFill>
                <a:latin typeface="Arimo"/>
                <a:ea typeface="Arimo"/>
                <a:cs typeface="Arimo"/>
                <a:sym typeface="Arimo"/>
              </a:rPr>
              <a:t>Xác minh tổng của hai số nguyên (ví dụ: 10 + 5 = 15).</a:t>
            </a:r>
          </a:p>
        </p:txBody>
      </p:sp>
      <p:grpSp>
        <p:nvGrpSpPr>
          <p:cNvPr id="16" name="Group 16"/>
          <p:cNvGrpSpPr/>
          <p:nvPr/>
        </p:nvGrpSpPr>
        <p:grpSpPr>
          <a:xfrm>
            <a:off x="6516440" y="2483049"/>
            <a:ext cx="5254973" cy="3249960"/>
            <a:chOff x="0" y="0"/>
            <a:chExt cx="7006630" cy="4333280"/>
          </a:xfrm>
        </p:grpSpPr>
        <p:sp>
          <p:nvSpPr>
            <p:cNvPr id="17" name="Freeform 17"/>
            <p:cNvSpPr/>
            <p:nvPr/>
          </p:nvSpPr>
          <p:spPr>
            <a:xfrm>
              <a:off x="6350" y="6350"/>
              <a:ext cx="6993890" cy="4320540"/>
            </a:xfrm>
            <a:custGeom>
              <a:avLst/>
              <a:gdLst/>
              <a:ahLst/>
              <a:cxnLst/>
              <a:rect l="l" t="t" r="r" b="b"/>
              <a:pathLst>
                <a:path w="6993890" h="4320540">
                  <a:moveTo>
                    <a:pt x="0" y="340233"/>
                  </a:moveTo>
                  <a:cubicBezTo>
                    <a:pt x="0" y="152273"/>
                    <a:pt x="152527" y="0"/>
                    <a:pt x="340614" y="0"/>
                  </a:cubicBezTo>
                  <a:lnTo>
                    <a:pt x="6653276" y="0"/>
                  </a:lnTo>
                  <a:cubicBezTo>
                    <a:pt x="6841363" y="0"/>
                    <a:pt x="6993890" y="152273"/>
                    <a:pt x="6993890" y="340233"/>
                  </a:cubicBezTo>
                  <a:lnTo>
                    <a:pt x="6993890" y="3980307"/>
                  </a:lnTo>
                  <a:cubicBezTo>
                    <a:pt x="6993890" y="4168267"/>
                    <a:pt x="6841363" y="4320540"/>
                    <a:pt x="6653276" y="4320540"/>
                  </a:cubicBezTo>
                  <a:lnTo>
                    <a:pt x="340614" y="4320540"/>
                  </a:lnTo>
                  <a:cubicBezTo>
                    <a:pt x="152527" y="4320540"/>
                    <a:pt x="0" y="4168267"/>
                    <a:pt x="0" y="3980307"/>
                  </a:cubicBezTo>
                  <a:close/>
                </a:path>
              </a:pathLst>
            </a:custGeom>
            <a:solidFill>
              <a:srgbClr val="D1EFE4"/>
            </a:solidFill>
          </p:spPr>
        </p:sp>
        <p:sp>
          <p:nvSpPr>
            <p:cNvPr id="18" name="Freeform 18"/>
            <p:cNvSpPr/>
            <p:nvPr/>
          </p:nvSpPr>
          <p:spPr>
            <a:xfrm>
              <a:off x="0" y="0"/>
              <a:ext cx="7006590" cy="4333240"/>
            </a:xfrm>
            <a:custGeom>
              <a:avLst/>
              <a:gdLst/>
              <a:ahLst/>
              <a:cxnLst/>
              <a:rect l="l" t="t" r="r" b="b"/>
              <a:pathLst>
                <a:path w="7006590" h="4333240">
                  <a:moveTo>
                    <a:pt x="0" y="346583"/>
                  </a:moveTo>
                  <a:cubicBezTo>
                    <a:pt x="0" y="155194"/>
                    <a:pt x="155321" y="0"/>
                    <a:pt x="346964" y="0"/>
                  </a:cubicBezTo>
                  <a:lnTo>
                    <a:pt x="6659626" y="0"/>
                  </a:lnTo>
                  <a:lnTo>
                    <a:pt x="6659626" y="6350"/>
                  </a:lnTo>
                  <a:lnTo>
                    <a:pt x="6659626" y="0"/>
                  </a:lnTo>
                  <a:cubicBezTo>
                    <a:pt x="6851269" y="0"/>
                    <a:pt x="7006590" y="155194"/>
                    <a:pt x="7006590" y="346583"/>
                  </a:cubicBezTo>
                  <a:lnTo>
                    <a:pt x="7000240" y="346583"/>
                  </a:lnTo>
                  <a:lnTo>
                    <a:pt x="7006590" y="346583"/>
                  </a:lnTo>
                  <a:lnTo>
                    <a:pt x="7006590" y="3986657"/>
                  </a:lnTo>
                  <a:lnTo>
                    <a:pt x="7000240" y="3986657"/>
                  </a:lnTo>
                  <a:lnTo>
                    <a:pt x="7006590" y="3986657"/>
                  </a:lnTo>
                  <a:cubicBezTo>
                    <a:pt x="7006590" y="4178046"/>
                    <a:pt x="6851269" y="4333240"/>
                    <a:pt x="6659626" y="4333240"/>
                  </a:cubicBezTo>
                  <a:lnTo>
                    <a:pt x="6659626" y="4326890"/>
                  </a:lnTo>
                  <a:lnTo>
                    <a:pt x="6659626" y="4333240"/>
                  </a:lnTo>
                  <a:lnTo>
                    <a:pt x="346964" y="4333240"/>
                  </a:lnTo>
                  <a:lnTo>
                    <a:pt x="346964" y="4326890"/>
                  </a:lnTo>
                  <a:lnTo>
                    <a:pt x="346964" y="4333240"/>
                  </a:lnTo>
                  <a:cubicBezTo>
                    <a:pt x="155321" y="4333240"/>
                    <a:pt x="0" y="4178173"/>
                    <a:pt x="0" y="3986657"/>
                  </a:cubicBezTo>
                  <a:lnTo>
                    <a:pt x="0" y="346583"/>
                  </a:lnTo>
                  <a:lnTo>
                    <a:pt x="6350" y="346583"/>
                  </a:lnTo>
                  <a:lnTo>
                    <a:pt x="0" y="346583"/>
                  </a:lnTo>
                  <a:moveTo>
                    <a:pt x="12700" y="346583"/>
                  </a:moveTo>
                  <a:lnTo>
                    <a:pt x="12700" y="3986657"/>
                  </a:lnTo>
                  <a:lnTo>
                    <a:pt x="6350" y="3986657"/>
                  </a:lnTo>
                  <a:lnTo>
                    <a:pt x="12700" y="3986657"/>
                  </a:lnTo>
                  <a:cubicBezTo>
                    <a:pt x="12700" y="4171061"/>
                    <a:pt x="162306" y="4320540"/>
                    <a:pt x="346964" y="4320540"/>
                  </a:cubicBezTo>
                  <a:lnTo>
                    <a:pt x="6659626" y="4320540"/>
                  </a:lnTo>
                  <a:cubicBezTo>
                    <a:pt x="6844284" y="4320540"/>
                    <a:pt x="6993890" y="4171061"/>
                    <a:pt x="6993890" y="3986657"/>
                  </a:cubicBezTo>
                  <a:lnTo>
                    <a:pt x="6993890" y="346583"/>
                  </a:lnTo>
                  <a:cubicBezTo>
                    <a:pt x="6993890" y="162179"/>
                    <a:pt x="6844284" y="12700"/>
                    <a:pt x="6659626" y="12700"/>
                  </a:cubicBezTo>
                  <a:lnTo>
                    <a:pt x="346964" y="12700"/>
                  </a:lnTo>
                  <a:lnTo>
                    <a:pt x="346964" y="6350"/>
                  </a:lnTo>
                  <a:lnTo>
                    <a:pt x="346964" y="12700"/>
                  </a:lnTo>
                  <a:cubicBezTo>
                    <a:pt x="162306" y="12700"/>
                    <a:pt x="12700" y="162179"/>
                    <a:pt x="12700" y="346583"/>
                  </a:cubicBezTo>
                  <a:close/>
                </a:path>
              </a:pathLst>
            </a:custGeom>
            <a:solidFill>
              <a:srgbClr val="E5F9F2"/>
            </a:solidFill>
          </p:spPr>
        </p:sp>
      </p:grpSp>
      <p:grpSp>
        <p:nvGrpSpPr>
          <p:cNvPr id="19" name="Group 19"/>
          <p:cNvGrpSpPr/>
          <p:nvPr/>
        </p:nvGrpSpPr>
        <p:grpSpPr>
          <a:xfrm>
            <a:off x="6814245" y="2780854"/>
            <a:ext cx="850552" cy="850552"/>
            <a:chOff x="0" y="0"/>
            <a:chExt cx="1134070" cy="1134070"/>
          </a:xfrm>
        </p:grpSpPr>
        <p:sp>
          <p:nvSpPr>
            <p:cNvPr id="20" name="Freeform 20"/>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E5F9F2"/>
            </a:solidFill>
          </p:spPr>
        </p:sp>
      </p:grpSp>
      <p:grpSp>
        <p:nvGrpSpPr>
          <p:cNvPr id="21" name="Group 21"/>
          <p:cNvGrpSpPr>
            <a:grpSpLocks noChangeAspect="1"/>
          </p:cNvGrpSpPr>
          <p:nvPr/>
        </p:nvGrpSpPr>
        <p:grpSpPr>
          <a:xfrm>
            <a:off x="7048202" y="2966889"/>
            <a:ext cx="382637" cy="478334"/>
            <a:chOff x="0" y="0"/>
            <a:chExt cx="510183" cy="637778"/>
          </a:xfrm>
        </p:grpSpPr>
        <p:sp>
          <p:nvSpPr>
            <p:cNvPr id="22" name="Freeform 22" descr="preencoded.png"/>
            <p:cNvSpPr/>
            <p:nvPr/>
          </p:nvSpPr>
          <p:spPr>
            <a:xfrm>
              <a:off x="0" y="0"/>
              <a:ext cx="510159" cy="637794"/>
            </a:xfrm>
            <a:custGeom>
              <a:avLst/>
              <a:gdLst/>
              <a:ahLst/>
              <a:cxnLst/>
              <a:rect l="l" t="t" r="r" b="b"/>
              <a:pathLst>
                <a:path w="510159" h="637794">
                  <a:moveTo>
                    <a:pt x="0" y="0"/>
                  </a:moveTo>
                  <a:lnTo>
                    <a:pt x="510159" y="0"/>
                  </a:lnTo>
                  <a:lnTo>
                    <a:pt x="510159" y="637794"/>
                  </a:lnTo>
                  <a:lnTo>
                    <a:pt x="0" y="637794"/>
                  </a:lnTo>
                  <a:lnTo>
                    <a:pt x="0" y="0"/>
                  </a:lnTo>
                  <a:close/>
                </a:path>
              </a:pathLst>
            </a:custGeom>
            <a:blipFill>
              <a:blip r:embed="rId5"/>
              <a:stretch>
                <a:fillRect l="-3" r="-8" b="2"/>
              </a:stretch>
            </a:blipFill>
          </p:spPr>
        </p:sp>
      </p:grpSp>
      <p:sp>
        <p:nvSpPr>
          <p:cNvPr id="23" name="TextBox 23"/>
          <p:cNvSpPr txBox="1"/>
          <p:nvPr/>
        </p:nvSpPr>
        <p:spPr>
          <a:xfrm>
            <a:off x="6814245" y="3905399"/>
            <a:ext cx="3544044" cy="452437"/>
          </a:xfrm>
          <a:prstGeom prst="rect">
            <a:avLst/>
          </a:prstGeom>
        </p:spPr>
        <p:txBody>
          <a:bodyPr lIns="0" tIns="0" rIns="0" bIns="0" rtlCol="0" anchor="t">
            <a:spAutoFit/>
          </a:bodyPr>
          <a:lstStyle/>
          <a:p>
            <a:pPr algn="l">
              <a:lnSpc>
                <a:spcPts val="3437"/>
              </a:lnSpc>
            </a:pPr>
            <a:r>
              <a:rPr lang="en-US" sz="2750" b="1">
                <a:solidFill>
                  <a:srgbClr val="4B4A4A"/>
                </a:solidFill>
                <a:latin typeface="Noto Serif Bold"/>
                <a:ea typeface="Noto Serif Bold"/>
                <a:cs typeface="Noto Serif Bold"/>
                <a:sym typeface="Noto Serif Bold"/>
              </a:rPr>
              <a:t>Kiểm thử Phép Trừ</a:t>
            </a:r>
          </a:p>
        </p:txBody>
      </p:sp>
      <p:sp>
        <p:nvSpPr>
          <p:cNvPr id="24" name="TextBox 24"/>
          <p:cNvSpPr txBox="1"/>
          <p:nvPr/>
        </p:nvSpPr>
        <p:spPr>
          <a:xfrm>
            <a:off x="6814245" y="4423172"/>
            <a:ext cx="4659362" cy="1012031"/>
          </a:xfrm>
          <a:prstGeom prst="rect">
            <a:avLst/>
          </a:prstGeom>
        </p:spPr>
        <p:txBody>
          <a:bodyPr lIns="0" tIns="0" rIns="0" bIns="0" rtlCol="0" anchor="t">
            <a:spAutoFit/>
          </a:bodyPr>
          <a:lstStyle/>
          <a:p>
            <a:pPr algn="l">
              <a:lnSpc>
                <a:spcPts val="3562"/>
              </a:lnSpc>
            </a:pPr>
            <a:r>
              <a:rPr lang="en-US" sz="2187">
                <a:solidFill>
                  <a:srgbClr val="4B4A4A"/>
                </a:solidFill>
                <a:latin typeface="Arimo"/>
                <a:ea typeface="Arimo"/>
                <a:cs typeface="Arimo"/>
                <a:sym typeface="Arimo"/>
              </a:rPr>
              <a:t>Đảm bảo hiệu số chính xác (ví dụ: 10 - 5 = 5).</a:t>
            </a:r>
          </a:p>
        </p:txBody>
      </p:sp>
      <p:grpSp>
        <p:nvGrpSpPr>
          <p:cNvPr id="25" name="Group 25"/>
          <p:cNvGrpSpPr/>
          <p:nvPr/>
        </p:nvGrpSpPr>
        <p:grpSpPr>
          <a:xfrm>
            <a:off x="12045404" y="2483049"/>
            <a:ext cx="5254973" cy="3249960"/>
            <a:chOff x="0" y="0"/>
            <a:chExt cx="7006630" cy="4333280"/>
          </a:xfrm>
        </p:grpSpPr>
        <p:sp>
          <p:nvSpPr>
            <p:cNvPr id="26" name="Freeform 26"/>
            <p:cNvSpPr/>
            <p:nvPr/>
          </p:nvSpPr>
          <p:spPr>
            <a:xfrm>
              <a:off x="6350" y="6350"/>
              <a:ext cx="6993890" cy="4320540"/>
            </a:xfrm>
            <a:custGeom>
              <a:avLst/>
              <a:gdLst/>
              <a:ahLst/>
              <a:cxnLst/>
              <a:rect l="l" t="t" r="r" b="b"/>
              <a:pathLst>
                <a:path w="6993890" h="4320540">
                  <a:moveTo>
                    <a:pt x="0" y="340233"/>
                  </a:moveTo>
                  <a:cubicBezTo>
                    <a:pt x="0" y="152273"/>
                    <a:pt x="152527" y="0"/>
                    <a:pt x="340614" y="0"/>
                  </a:cubicBezTo>
                  <a:lnTo>
                    <a:pt x="6653276" y="0"/>
                  </a:lnTo>
                  <a:cubicBezTo>
                    <a:pt x="6841363" y="0"/>
                    <a:pt x="6993890" y="152273"/>
                    <a:pt x="6993890" y="340233"/>
                  </a:cubicBezTo>
                  <a:lnTo>
                    <a:pt x="6993890" y="3980307"/>
                  </a:lnTo>
                  <a:cubicBezTo>
                    <a:pt x="6993890" y="4168267"/>
                    <a:pt x="6841363" y="4320540"/>
                    <a:pt x="6653276" y="4320540"/>
                  </a:cubicBezTo>
                  <a:lnTo>
                    <a:pt x="340614" y="4320540"/>
                  </a:lnTo>
                  <a:cubicBezTo>
                    <a:pt x="152527" y="4320540"/>
                    <a:pt x="0" y="4168267"/>
                    <a:pt x="0" y="3980307"/>
                  </a:cubicBezTo>
                  <a:close/>
                </a:path>
              </a:pathLst>
            </a:custGeom>
            <a:solidFill>
              <a:srgbClr val="D1EFE4"/>
            </a:solidFill>
          </p:spPr>
        </p:sp>
        <p:sp>
          <p:nvSpPr>
            <p:cNvPr id="27" name="Freeform 27"/>
            <p:cNvSpPr/>
            <p:nvPr/>
          </p:nvSpPr>
          <p:spPr>
            <a:xfrm>
              <a:off x="0" y="0"/>
              <a:ext cx="7006590" cy="4333240"/>
            </a:xfrm>
            <a:custGeom>
              <a:avLst/>
              <a:gdLst/>
              <a:ahLst/>
              <a:cxnLst/>
              <a:rect l="l" t="t" r="r" b="b"/>
              <a:pathLst>
                <a:path w="7006590" h="4333240">
                  <a:moveTo>
                    <a:pt x="0" y="346583"/>
                  </a:moveTo>
                  <a:cubicBezTo>
                    <a:pt x="0" y="155194"/>
                    <a:pt x="155321" y="0"/>
                    <a:pt x="346964" y="0"/>
                  </a:cubicBezTo>
                  <a:lnTo>
                    <a:pt x="6659626" y="0"/>
                  </a:lnTo>
                  <a:lnTo>
                    <a:pt x="6659626" y="6350"/>
                  </a:lnTo>
                  <a:lnTo>
                    <a:pt x="6659626" y="0"/>
                  </a:lnTo>
                  <a:cubicBezTo>
                    <a:pt x="6851269" y="0"/>
                    <a:pt x="7006590" y="155194"/>
                    <a:pt x="7006590" y="346583"/>
                  </a:cubicBezTo>
                  <a:lnTo>
                    <a:pt x="7000240" y="346583"/>
                  </a:lnTo>
                  <a:lnTo>
                    <a:pt x="7006590" y="346583"/>
                  </a:lnTo>
                  <a:lnTo>
                    <a:pt x="7006590" y="3986657"/>
                  </a:lnTo>
                  <a:lnTo>
                    <a:pt x="7000240" y="3986657"/>
                  </a:lnTo>
                  <a:lnTo>
                    <a:pt x="7006590" y="3986657"/>
                  </a:lnTo>
                  <a:cubicBezTo>
                    <a:pt x="7006590" y="4178046"/>
                    <a:pt x="6851269" y="4333240"/>
                    <a:pt x="6659626" y="4333240"/>
                  </a:cubicBezTo>
                  <a:lnTo>
                    <a:pt x="6659626" y="4326890"/>
                  </a:lnTo>
                  <a:lnTo>
                    <a:pt x="6659626" y="4333240"/>
                  </a:lnTo>
                  <a:lnTo>
                    <a:pt x="346964" y="4333240"/>
                  </a:lnTo>
                  <a:lnTo>
                    <a:pt x="346964" y="4326890"/>
                  </a:lnTo>
                  <a:lnTo>
                    <a:pt x="346964" y="4333240"/>
                  </a:lnTo>
                  <a:cubicBezTo>
                    <a:pt x="155321" y="4333240"/>
                    <a:pt x="0" y="4178173"/>
                    <a:pt x="0" y="3986657"/>
                  </a:cubicBezTo>
                  <a:lnTo>
                    <a:pt x="0" y="346583"/>
                  </a:lnTo>
                  <a:lnTo>
                    <a:pt x="6350" y="346583"/>
                  </a:lnTo>
                  <a:lnTo>
                    <a:pt x="0" y="346583"/>
                  </a:lnTo>
                  <a:moveTo>
                    <a:pt x="12700" y="346583"/>
                  </a:moveTo>
                  <a:lnTo>
                    <a:pt x="12700" y="3986657"/>
                  </a:lnTo>
                  <a:lnTo>
                    <a:pt x="6350" y="3986657"/>
                  </a:lnTo>
                  <a:lnTo>
                    <a:pt x="12700" y="3986657"/>
                  </a:lnTo>
                  <a:cubicBezTo>
                    <a:pt x="12700" y="4171061"/>
                    <a:pt x="162306" y="4320540"/>
                    <a:pt x="346964" y="4320540"/>
                  </a:cubicBezTo>
                  <a:lnTo>
                    <a:pt x="6659626" y="4320540"/>
                  </a:lnTo>
                  <a:cubicBezTo>
                    <a:pt x="6844284" y="4320540"/>
                    <a:pt x="6993890" y="4171061"/>
                    <a:pt x="6993890" y="3986657"/>
                  </a:cubicBezTo>
                  <a:lnTo>
                    <a:pt x="6993890" y="346583"/>
                  </a:lnTo>
                  <a:cubicBezTo>
                    <a:pt x="6993890" y="162179"/>
                    <a:pt x="6844284" y="12700"/>
                    <a:pt x="6659626" y="12700"/>
                  </a:cubicBezTo>
                  <a:lnTo>
                    <a:pt x="346964" y="12700"/>
                  </a:lnTo>
                  <a:lnTo>
                    <a:pt x="346964" y="6350"/>
                  </a:lnTo>
                  <a:lnTo>
                    <a:pt x="346964" y="12700"/>
                  </a:lnTo>
                  <a:cubicBezTo>
                    <a:pt x="162306" y="12700"/>
                    <a:pt x="12700" y="162179"/>
                    <a:pt x="12700" y="346583"/>
                  </a:cubicBezTo>
                  <a:close/>
                </a:path>
              </a:pathLst>
            </a:custGeom>
            <a:solidFill>
              <a:srgbClr val="E5F9F2"/>
            </a:solidFill>
          </p:spPr>
        </p:sp>
      </p:grpSp>
      <p:grpSp>
        <p:nvGrpSpPr>
          <p:cNvPr id="28" name="Group 28"/>
          <p:cNvGrpSpPr/>
          <p:nvPr/>
        </p:nvGrpSpPr>
        <p:grpSpPr>
          <a:xfrm>
            <a:off x="12343210" y="2780854"/>
            <a:ext cx="850553" cy="850552"/>
            <a:chOff x="0" y="0"/>
            <a:chExt cx="1134070" cy="1134070"/>
          </a:xfrm>
        </p:grpSpPr>
        <p:sp>
          <p:nvSpPr>
            <p:cNvPr id="29" name="Freeform 29"/>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E5F9F2"/>
            </a:solidFill>
          </p:spPr>
        </p:sp>
      </p:grpSp>
      <p:grpSp>
        <p:nvGrpSpPr>
          <p:cNvPr id="30" name="Group 30"/>
          <p:cNvGrpSpPr>
            <a:grpSpLocks noChangeAspect="1"/>
          </p:cNvGrpSpPr>
          <p:nvPr/>
        </p:nvGrpSpPr>
        <p:grpSpPr>
          <a:xfrm>
            <a:off x="12577167" y="2966889"/>
            <a:ext cx="382638" cy="478334"/>
            <a:chOff x="0" y="0"/>
            <a:chExt cx="510183" cy="637778"/>
          </a:xfrm>
        </p:grpSpPr>
        <p:sp>
          <p:nvSpPr>
            <p:cNvPr id="31" name="Freeform 31" descr="preencoded.png"/>
            <p:cNvSpPr/>
            <p:nvPr/>
          </p:nvSpPr>
          <p:spPr>
            <a:xfrm>
              <a:off x="0" y="0"/>
              <a:ext cx="510159" cy="637794"/>
            </a:xfrm>
            <a:custGeom>
              <a:avLst/>
              <a:gdLst/>
              <a:ahLst/>
              <a:cxnLst/>
              <a:rect l="l" t="t" r="r" b="b"/>
              <a:pathLst>
                <a:path w="510159" h="637794">
                  <a:moveTo>
                    <a:pt x="0" y="0"/>
                  </a:moveTo>
                  <a:lnTo>
                    <a:pt x="510159" y="0"/>
                  </a:lnTo>
                  <a:lnTo>
                    <a:pt x="510159" y="637794"/>
                  </a:lnTo>
                  <a:lnTo>
                    <a:pt x="0" y="637794"/>
                  </a:lnTo>
                  <a:lnTo>
                    <a:pt x="0" y="0"/>
                  </a:lnTo>
                  <a:close/>
                </a:path>
              </a:pathLst>
            </a:custGeom>
            <a:blipFill>
              <a:blip r:embed="rId6"/>
              <a:stretch>
                <a:fillRect l="-3" r="-8" b="2"/>
              </a:stretch>
            </a:blipFill>
          </p:spPr>
        </p:sp>
      </p:grpSp>
      <p:sp>
        <p:nvSpPr>
          <p:cNvPr id="32" name="TextBox 32"/>
          <p:cNvSpPr txBox="1"/>
          <p:nvPr/>
        </p:nvSpPr>
        <p:spPr>
          <a:xfrm>
            <a:off x="12343210" y="3905399"/>
            <a:ext cx="3736628" cy="452437"/>
          </a:xfrm>
          <a:prstGeom prst="rect">
            <a:avLst/>
          </a:prstGeom>
        </p:spPr>
        <p:txBody>
          <a:bodyPr lIns="0" tIns="0" rIns="0" bIns="0" rtlCol="0" anchor="t">
            <a:spAutoFit/>
          </a:bodyPr>
          <a:lstStyle/>
          <a:p>
            <a:pPr algn="l">
              <a:lnSpc>
                <a:spcPts val="3437"/>
              </a:lnSpc>
            </a:pPr>
            <a:r>
              <a:rPr lang="en-US" sz="2750" b="1">
                <a:solidFill>
                  <a:srgbClr val="4B4A4A"/>
                </a:solidFill>
                <a:latin typeface="Noto Serif Bold"/>
                <a:ea typeface="Noto Serif Bold"/>
                <a:cs typeface="Noto Serif Bold"/>
                <a:sym typeface="Noto Serif Bold"/>
              </a:rPr>
              <a:t>Kiểm thử Phép Nhân</a:t>
            </a:r>
          </a:p>
        </p:txBody>
      </p:sp>
      <p:sp>
        <p:nvSpPr>
          <p:cNvPr id="33" name="TextBox 33"/>
          <p:cNvSpPr txBox="1"/>
          <p:nvPr/>
        </p:nvSpPr>
        <p:spPr>
          <a:xfrm>
            <a:off x="12343210" y="4423172"/>
            <a:ext cx="4659362" cy="1012031"/>
          </a:xfrm>
          <a:prstGeom prst="rect">
            <a:avLst/>
          </a:prstGeom>
        </p:spPr>
        <p:txBody>
          <a:bodyPr lIns="0" tIns="0" rIns="0" bIns="0" rtlCol="0" anchor="t">
            <a:spAutoFit/>
          </a:bodyPr>
          <a:lstStyle/>
          <a:p>
            <a:pPr algn="l">
              <a:lnSpc>
                <a:spcPts val="3562"/>
              </a:lnSpc>
            </a:pPr>
            <a:r>
              <a:rPr lang="en-US" sz="2187">
                <a:solidFill>
                  <a:srgbClr val="4B4A4A"/>
                </a:solidFill>
                <a:latin typeface="Arimo"/>
                <a:ea typeface="Arimo"/>
                <a:cs typeface="Arimo"/>
                <a:sym typeface="Arimo"/>
              </a:rPr>
              <a:t>Kiểm tra tích của hai số nguyên (ví dụ: 4 * 3 = 12).</a:t>
            </a:r>
          </a:p>
        </p:txBody>
      </p:sp>
      <p:grpSp>
        <p:nvGrpSpPr>
          <p:cNvPr id="34" name="Group 34"/>
          <p:cNvGrpSpPr/>
          <p:nvPr/>
        </p:nvGrpSpPr>
        <p:grpSpPr>
          <a:xfrm>
            <a:off x="987475" y="6007001"/>
            <a:ext cx="8019455" cy="3249960"/>
            <a:chOff x="0" y="0"/>
            <a:chExt cx="10692607" cy="4333280"/>
          </a:xfrm>
        </p:grpSpPr>
        <p:sp>
          <p:nvSpPr>
            <p:cNvPr id="35" name="Freeform 35"/>
            <p:cNvSpPr/>
            <p:nvPr/>
          </p:nvSpPr>
          <p:spPr>
            <a:xfrm>
              <a:off x="6350" y="6350"/>
              <a:ext cx="10679938" cy="4320540"/>
            </a:xfrm>
            <a:custGeom>
              <a:avLst/>
              <a:gdLst/>
              <a:ahLst/>
              <a:cxnLst/>
              <a:rect l="l" t="t" r="r" b="b"/>
              <a:pathLst>
                <a:path w="10679938" h="4320540">
                  <a:moveTo>
                    <a:pt x="0" y="340233"/>
                  </a:moveTo>
                  <a:cubicBezTo>
                    <a:pt x="0" y="152273"/>
                    <a:pt x="152654" y="0"/>
                    <a:pt x="340868" y="0"/>
                  </a:cubicBezTo>
                  <a:lnTo>
                    <a:pt x="10339070" y="0"/>
                  </a:lnTo>
                  <a:cubicBezTo>
                    <a:pt x="10527284" y="0"/>
                    <a:pt x="10679938" y="152273"/>
                    <a:pt x="10679938" y="340233"/>
                  </a:cubicBezTo>
                  <a:lnTo>
                    <a:pt x="10679938" y="3980307"/>
                  </a:lnTo>
                  <a:cubicBezTo>
                    <a:pt x="10679938" y="4168267"/>
                    <a:pt x="10527284" y="4320540"/>
                    <a:pt x="10339070" y="4320540"/>
                  </a:cubicBezTo>
                  <a:lnTo>
                    <a:pt x="340868" y="4320540"/>
                  </a:lnTo>
                  <a:cubicBezTo>
                    <a:pt x="152654" y="4320540"/>
                    <a:pt x="0" y="4168267"/>
                    <a:pt x="0" y="3980307"/>
                  </a:cubicBezTo>
                  <a:close/>
                </a:path>
              </a:pathLst>
            </a:custGeom>
            <a:solidFill>
              <a:srgbClr val="D1EFE4"/>
            </a:solidFill>
          </p:spPr>
        </p:sp>
        <p:sp>
          <p:nvSpPr>
            <p:cNvPr id="36" name="Freeform 36"/>
            <p:cNvSpPr/>
            <p:nvPr/>
          </p:nvSpPr>
          <p:spPr>
            <a:xfrm>
              <a:off x="0" y="0"/>
              <a:ext cx="10692638" cy="4333240"/>
            </a:xfrm>
            <a:custGeom>
              <a:avLst/>
              <a:gdLst/>
              <a:ahLst/>
              <a:cxnLst/>
              <a:rect l="l" t="t" r="r" b="b"/>
              <a:pathLst>
                <a:path w="10692638" h="4333240">
                  <a:moveTo>
                    <a:pt x="0" y="346583"/>
                  </a:moveTo>
                  <a:cubicBezTo>
                    <a:pt x="0" y="155194"/>
                    <a:pt x="155448" y="0"/>
                    <a:pt x="347218" y="0"/>
                  </a:cubicBezTo>
                  <a:lnTo>
                    <a:pt x="10345420" y="0"/>
                  </a:lnTo>
                  <a:lnTo>
                    <a:pt x="10345420" y="6350"/>
                  </a:lnTo>
                  <a:lnTo>
                    <a:pt x="10345420" y="0"/>
                  </a:lnTo>
                  <a:cubicBezTo>
                    <a:pt x="10537189" y="0"/>
                    <a:pt x="10692638" y="155194"/>
                    <a:pt x="10692638" y="346583"/>
                  </a:cubicBezTo>
                  <a:lnTo>
                    <a:pt x="10686288" y="346583"/>
                  </a:lnTo>
                  <a:lnTo>
                    <a:pt x="10692638" y="346583"/>
                  </a:lnTo>
                  <a:lnTo>
                    <a:pt x="10692638" y="3986657"/>
                  </a:lnTo>
                  <a:lnTo>
                    <a:pt x="10686288" y="3986657"/>
                  </a:lnTo>
                  <a:lnTo>
                    <a:pt x="10692638" y="3986657"/>
                  </a:lnTo>
                  <a:cubicBezTo>
                    <a:pt x="10692638" y="4178046"/>
                    <a:pt x="10537189" y="4333240"/>
                    <a:pt x="10345420" y="4333240"/>
                  </a:cubicBezTo>
                  <a:lnTo>
                    <a:pt x="10345420" y="4326890"/>
                  </a:lnTo>
                  <a:lnTo>
                    <a:pt x="10345420" y="4333240"/>
                  </a:lnTo>
                  <a:lnTo>
                    <a:pt x="347218" y="4333240"/>
                  </a:lnTo>
                  <a:lnTo>
                    <a:pt x="347218" y="4326890"/>
                  </a:lnTo>
                  <a:lnTo>
                    <a:pt x="347218" y="4333240"/>
                  </a:lnTo>
                  <a:cubicBezTo>
                    <a:pt x="155448" y="4333240"/>
                    <a:pt x="0" y="4178173"/>
                    <a:pt x="0" y="3986657"/>
                  </a:cubicBezTo>
                  <a:lnTo>
                    <a:pt x="0" y="346583"/>
                  </a:lnTo>
                  <a:lnTo>
                    <a:pt x="6350" y="346583"/>
                  </a:lnTo>
                  <a:lnTo>
                    <a:pt x="0" y="346583"/>
                  </a:lnTo>
                  <a:moveTo>
                    <a:pt x="12700" y="346583"/>
                  </a:moveTo>
                  <a:lnTo>
                    <a:pt x="12700" y="3986657"/>
                  </a:lnTo>
                  <a:lnTo>
                    <a:pt x="6350" y="3986657"/>
                  </a:lnTo>
                  <a:lnTo>
                    <a:pt x="12700" y="3986657"/>
                  </a:lnTo>
                  <a:cubicBezTo>
                    <a:pt x="12700" y="4171061"/>
                    <a:pt x="162433" y="4320540"/>
                    <a:pt x="347218" y="4320540"/>
                  </a:cubicBezTo>
                  <a:lnTo>
                    <a:pt x="10345420" y="4320540"/>
                  </a:lnTo>
                  <a:cubicBezTo>
                    <a:pt x="10530205" y="4320540"/>
                    <a:pt x="10679938" y="4171061"/>
                    <a:pt x="10679938" y="3986657"/>
                  </a:cubicBezTo>
                  <a:lnTo>
                    <a:pt x="10679938" y="346583"/>
                  </a:lnTo>
                  <a:cubicBezTo>
                    <a:pt x="10679938" y="162179"/>
                    <a:pt x="10530205" y="12700"/>
                    <a:pt x="10345420" y="12700"/>
                  </a:cubicBezTo>
                  <a:lnTo>
                    <a:pt x="347218" y="12700"/>
                  </a:lnTo>
                  <a:lnTo>
                    <a:pt x="347218" y="6350"/>
                  </a:lnTo>
                  <a:lnTo>
                    <a:pt x="347218" y="12700"/>
                  </a:lnTo>
                  <a:cubicBezTo>
                    <a:pt x="162433" y="12700"/>
                    <a:pt x="12700" y="162179"/>
                    <a:pt x="12700" y="346583"/>
                  </a:cubicBezTo>
                  <a:close/>
                </a:path>
              </a:pathLst>
            </a:custGeom>
            <a:solidFill>
              <a:srgbClr val="E5F9F2"/>
            </a:solidFill>
          </p:spPr>
        </p:sp>
      </p:grpSp>
      <p:grpSp>
        <p:nvGrpSpPr>
          <p:cNvPr id="37" name="Group 37"/>
          <p:cNvGrpSpPr/>
          <p:nvPr/>
        </p:nvGrpSpPr>
        <p:grpSpPr>
          <a:xfrm>
            <a:off x="1285280" y="6304806"/>
            <a:ext cx="850552" cy="850552"/>
            <a:chOff x="0" y="0"/>
            <a:chExt cx="1134070" cy="1134070"/>
          </a:xfrm>
        </p:grpSpPr>
        <p:sp>
          <p:nvSpPr>
            <p:cNvPr id="38" name="Freeform 38"/>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E5F9F2"/>
            </a:solidFill>
          </p:spPr>
        </p:sp>
      </p:grpSp>
      <p:grpSp>
        <p:nvGrpSpPr>
          <p:cNvPr id="39" name="Group 39"/>
          <p:cNvGrpSpPr>
            <a:grpSpLocks noChangeAspect="1"/>
          </p:cNvGrpSpPr>
          <p:nvPr/>
        </p:nvGrpSpPr>
        <p:grpSpPr>
          <a:xfrm>
            <a:off x="1519238" y="6490841"/>
            <a:ext cx="382637" cy="478334"/>
            <a:chOff x="0" y="0"/>
            <a:chExt cx="510183" cy="637778"/>
          </a:xfrm>
        </p:grpSpPr>
        <p:sp>
          <p:nvSpPr>
            <p:cNvPr id="40" name="Freeform 40" descr="preencoded.png"/>
            <p:cNvSpPr/>
            <p:nvPr/>
          </p:nvSpPr>
          <p:spPr>
            <a:xfrm>
              <a:off x="0" y="0"/>
              <a:ext cx="510159" cy="637794"/>
            </a:xfrm>
            <a:custGeom>
              <a:avLst/>
              <a:gdLst/>
              <a:ahLst/>
              <a:cxnLst/>
              <a:rect l="l" t="t" r="r" b="b"/>
              <a:pathLst>
                <a:path w="510159" h="637794">
                  <a:moveTo>
                    <a:pt x="0" y="0"/>
                  </a:moveTo>
                  <a:lnTo>
                    <a:pt x="510159" y="0"/>
                  </a:lnTo>
                  <a:lnTo>
                    <a:pt x="510159" y="637794"/>
                  </a:lnTo>
                  <a:lnTo>
                    <a:pt x="0" y="637794"/>
                  </a:lnTo>
                  <a:lnTo>
                    <a:pt x="0" y="0"/>
                  </a:lnTo>
                  <a:close/>
                </a:path>
              </a:pathLst>
            </a:custGeom>
            <a:blipFill>
              <a:blip r:embed="rId7"/>
              <a:stretch>
                <a:fillRect l="-3" r="-8" b="2"/>
              </a:stretch>
            </a:blipFill>
          </p:spPr>
        </p:sp>
      </p:grpSp>
      <p:sp>
        <p:nvSpPr>
          <p:cNvPr id="41" name="TextBox 41"/>
          <p:cNvSpPr txBox="1"/>
          <p:nvPr/>
        </p:nvSpPr>
        <p:spPr>
          <a:xfrm>
            <a:off x="1285280" y="7429351"/>
            <a:ext cx="3579316" cy="452437"/>
          </a:xfrm>
          <a:prstGeom prst="rect">
            <a:avLst/>
          </a:prstGeom>
        </p:spPr>
        <p:txBody>
          <a:bodyPr lIns="0" tIns="0" rIns="0" bIns="0" rtlCol="0" anchor="t">
            <a:spAutoFit/>
          </a:bodyPr>
          <a:lstStyle/>
          <a:p>
            <a:pPr algn="l">
              <a:lnSpc>
                <a:spcPts val="3437"/>
              </a:lnSpc>
            </a:pPr>
            <a:r>
              <a:rPr lang="en-US" sz="2750" b="1">
                <a:solidFill>
                  <a:srgbClr val="4B4A4A"/>
                </a:solidFill>
                <a:latin typeface="Noto Serif Bold"/>
                <a:ea typeface="Noto Serif Bold"/>
                <a:cs typeface="Noto Serif Bold"/>
                <a:sym typeface="Noto Serif Bold"/>
              </a:rPr>
              <a:t>Kiểm thử Phép Chia</a:t>
            </a:r>
          </a:p>
        </p:txBody>
      </p:sp>
      <p:sp>
        <p:nvSpPr>
          <p:cNvPr id="42" name="TextBox 42"/>
          <p:cNvSpPr txBox="1"/>
          <p:nvPr/>
        </p:nvSpPr>
        <p:spPr>
          <a:xfrm>
            <a:off x="1285280" y="7947124"/>
            <a:ext cx="7423845" cy="1012031"/>
          </a:xfrm>
          <a:prstGeom prst="rect">
            <a:avLst/>
          </a:prstGeom>
        </p:spPr>
        <p:txBody>
          <a:bodyPr lIns="0" tIns="0" rIns="0" bIns="0" rtlCol="0" anchor="t">
            <a:spAutoFit/>
          </a:bodyPr>
          <a:lstStyle/>
          <a:p>
            <a:pPr algn="l">
              <a:lnSpc>
                <a:spcPts val="3562"/>
              </a:lnSpc>
            </a:pPr>
            <a:r>
              <a:rPr lang="en-US" sz="2187">
                <a:solidFill>
                  <a:srgbClr val="4B4A4A"/>
                </a:solidFill>
                <a:latin typeface="Arimo"/>
                <a:ea typeface="Arimo"/>
                <a:cs typeface="Arimo"/>
                <a:sym typeface="Arimo"/>
              </a:rPr>
              <a:t>Đảm bảo xử lý đúng các trường hợp (ví dụ: 10 / 2 = 5) và mẫu số khác 0.</a:t>
            </a:r>
          </a:p>
        </p:txBody>
      </p:sp>
      <p:grpSp>
        <p:nvGrpSpPr>
          <p:cNvPr id="43" name="Group 43"/>
          <p:cNvGrpSpPr/>
          <p:nvPr/>
        </p:nvGrpSpPr>
        <p:grpSpPr>
          <a:xfrm>
            <a:off x="9280922" y="6007001"/>
            <a:ext cx="8019455" cy="3249960"/>
            <a:chOff x="0" y="0"/>
            <a:chExt cx="10692607" cy="4333280"/>
          </a:xfrm>
        </p:grpSpPr>
        <p:sp>
          <p:nvSpPr>
            <p:cNvPr id="44" name="Freeform 44"/>
            <p:cNvSpPr/>
            <p:nvPr/>
          </p:nvSpPr>
          <p:spPr>
            <a:xfrm>
              <a:off x="6350" y="6350"/>
              <a:ext cx="10679938" cy="4320540"/>
            </a:xfrm>
            <a:custGeom>
              <a:avLst/>
              <a:gdLst/>
              <a:ahLst/>
              <a:cxnLst/>
              <a:rect l="l" t="t" r="r" b="b"/>
              <a:pathLst>
                <a:path w="10679938" h="4320540">
                  <a:moveTo>
                    <a:pt x="0" y="340233"/>
                  </a:moveTo>
                  <a:cubicBezTo>
                    <a:pt x="0" y="152273"/>
                    <a:pt x="152654" y="0"/>
                    <a:pt x="340868" y="0"/>
                  </a:cubicBezTo>
                  <a:lnTo>
                    <a:pt x="10339070" y="0"/>
                  </a:lnTo>
                  <a:cubicBezTo>
                    <a:pt x="10527284" y="0"/>
                    <a:pt x="10679938" y="152273"/>
                    <a:pt x="10679938" y="340233"/>
                  </a:cubicBezTo>
                  <a:lnTo>
                    <a:pt x="10679938" y="3980307"/>
                  </a:lnTo>
                  <a:cubicBezTo>
                    <a:pt x="10679938" y="4168267"/>
                    <a:pt x="10527284" y="4320540"/>
                    <a:pt x="10339070" y="4320540"/>
                  </a:cubicBezTo>
                  <a:lnTo>
                    <a:pt x="340868" y="4320540"/>
                  </a:lnTo>
                  <a:cubicBezTo>
                    <a:pt x="152654" y="4320540"/>
                    <a:pt x="0" y="4168267"/>
                    <a:pt x="0" y="3980307"/>
                  </a:cubicBezTo>
                  <a:close/>
                </a:path>
              </a:pathLst>
            </a:custGeom>
            <a:solidFill>
              <a:srgbClr val="D1EFE4"/>
            </a:solidFill>
          </p:spPr>
        </p:sp>
        <p:sp>
          <p:nvSpPr>
            <p:cNvPr id="45" name="Freeform 45"/>
            <p:cNvSpPr/>
            <p:nvPr/>
          </p:nvSpPr>
          <p:spPr>
            <a:xfrm>
              <a:off x="0" y="0"/>
              <a:ext cx="10692638" cy="4333240"/>
            </a:xfrm>
            <a:custGeom>
              <a:avLst/>
              <a:gdLst/>
              <a:ahLst/>
              <a:cxnLst/>
              <a:rect l="l" t="t" r="r" b="b"/>
              <a:pathLst>
                <a:path w="10692638" h="4333240">
                  <a:moveTo>
                    <a:pt x="0" y="346583"/>
                  </a:moveTo>
                  <a:cubicBezTo>
                    <a:pt x="0" y="155194"/>
                    <a:pt x="155448" y="0"/>
                    <a:pt x="347218" y="0"/>
                  </a:cubicBezTo>
                  <a:lnTo>
                    <a:pt x="10345420" y="0"/>
                  </a:lnTo>
                  <a:lnTo>
                    <a:pt x="10345420" y="6350"/>
                  </a:lnTo>
                  <a:lnTo>
                    <a:pt x="10345420" y="0"/>
                  </a:lnTo>
                  <a:cubicBezTo>
                    <a:pt x="10537189" y="0"/>
                    <a:pt x="10692638" y="155194"/>
                    <a:pt x="10692638" y="346583"/>
                  </a:cubicBezTo>
                  <a:lnTo>
                    <a:pt x="10686288" y="346583"/>
                  </a:lnTo>
                  <a:lnTo>
                    <a:pt x="10692638" y="346583"/>
                  </a:lnTo>
                  <a:lnTo>
                    <a:pt x="10692638" y="3986657"/>
                  </a:lnTo>
                  <a:lnTo>
                    <a:pt x="10686288" y="3986657"/>
                  </a:lnTo>
                  <a:lnTo>
                    <a:pt x="10692638" y="3986657"/>
                  </a:lnTo>
                  <a:cubicBezTo>
                    <a:pt x="10692638" y="4178046"/>
                    <a:pt x="10537189" y="4333240"/>
                    <a:pt x="10345420" y="4333240"/>
                  </a:cubicBezTo>
                  <a:lnTo>
                    <a:pt x="10345420" y="4326890"/>
                  </a:lnTo>
                  <a:lnTo>
                    <a:pt x="10345420" y="4333240"/>
                  </a:lnTo>
                  <a:lnTo>
                    <a:pt x="347218" y="4333240"/>
                  </a:lnTo>
                  <a:lnTo>
                    <a:pt x="347218" y="4326890"/>
                  </a:lnTo>
                  <a:lnTo>
                    <a:pt x="347218" y="4333240"/>
                  </a:lnTo>
                  <a:cubicBezTo>
                    <a:pt x="155448" y="4333240"/>
                    <a:pt x="0" y="4178173"/>
                    <a:pt x="0" y="3986657"/>
                  </a:cubicBezTo>
                  <a:lnTo>
                    <a:pt x="0" y="346583"/>
                  </a:lnTo>
                  <a:lnTo>
                    <a:pt x="6350" y="346583"/>
                  </a:lnTo>
                  <a:lnTo>
                    <a:pt x="0" y="346583"/>
                  </a:lnTo>
                  <a:moveTo>
                    <a:pt x="12700" y="346583"/>
                  </a:moveTo>
                  <a:lnTo>
                    <a:pt x="12700" y="3986657"/>
                  </a:lnTo>
                  <a:lnTo>
                    <a:pt x="6350" y="3986657"/>
                  </a:lnTo>
                  <a:lnTo>
                    <a:pt x="12700" y="3986657"/>
                  </a:lnTo>
                  <a:cubicBezTo>
                    <a:pt x="12700" y="4171061"/>
                    <a:pt x="162433" y="4320540"/>
                    <a:pt x="347218" y="4320540"/>
                  </a:cubicBezTo>
                  <a:lnTo>
                    <a:pt x="10345420" y="4320540"/>
                  </a:lnTo>
                  <a:cubicBezTo>
                    <a:pt x="10530205" y="4320540"/>
                    <a:pt x="10679938" y="4171061"/>
                    <a:pt x="10679938" y="3986657"/>
                  </a:cubicBezTo>
                  <a:lnTo>
                    <a:pt x="10679938" y="346583"/>
                  </a:lnTo>
                  <a:cubicBezTo>
                    <a:pt x="10679938" y="162179"/>
                    <a:pt x="10530205" y="12700"/>
                    <a:pt x="10345420" y="12700"/>
                  </a:cubicBezTo>
                  <a:lnTo>
                    <a:pt x="347218" y="12700"/>
                  </a:lnTo>
                  <a:lnTo>
                    <a:pt x="347218" y="6350"/>
                  </a:lnTo>
                  <a:lnTo>
                    <a:pt x="347218" y="12700"/>
                  </a:lnTo>
                  <a:cubicBezTo>
                    <a:pt x="162433" y="12700"/>
                    <a:pt x="12700" y="162179"/>
                    <a:pt x="12700" y="346583"/>
                  </a:cubicBezTo>
                  <a:close/>
                </a:path>
              </a:pathLst>
            </a:custGeom>
            <a:solidFill>
              <a:srgbClr val="E5F9F2"/>
            </a:solidFill>
          </p:spPr>
        </p:sp>
      </p:grpSp>
      <p:grpSp>
        <p:nvGrpSpPr>
          <p:cNvPr id="46" name="Group 46"/>
          <p:cNvGrpSpPr/>
          <p:nvPr/>
        </p:nvGrpSpPr>
        <p:grpSpPr>
          <a:xfrm>
            <a:off x="9578728" y="6304806"/>
            <a:ext cx="850553" cy="850552"/>
            <a:chOff x="0" y="0"/>
            <a:chExt cx="1134070" cy="1134070"/>
          </a:xfrm>
        </p:grpSpPr>
        <p:sp>
          <p:nvSpPr>
            <p:cNvPr id="47" name="Freeform 47"/>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E5F9F2"/>
            </a:solidFill>
          </p:spPr>
        </p:sp>
      </p:grpSp>
      <p:grpSp>
        <p:nvGrpSpPr>
          <p:cNvPr id="48" name="Group 48"/>
          <p:cNvGrpSpPr>
            <a:grpSpLocks noChangeAspect="1"/>
          </p:cNvGrpSpPr>
          <p:nvPr/>
        </p:nvGrpSpPr>
        <p:grpSpPr>
          <a:xfrm>
            <a:off x="9812685" y="6490841"/>
            <a:ext cx="382638" cy="478334"/>
            <a:chOff x="0" y="0"/>
            <a:chExt cx="510183" cy="637778"/>
          </a:xfrm>
        </p:grpSpPr>
        <p:sp>
          <p:nvSpPr>
            <p:cNvPr id="49" name="Freeform 49" descr="preencoded.png"/>
            <p:cNvSpPr/>
            <p:nvPr/>
          </p:nvSpPr>
          <p:spPr>
            <a:xfrm>
              <a:off x="0" y="0"/>
              <a:ext cx="510159" cy="637794"/>
            </a:xfrm>
            <a:custGeom>
              <a:avLst/>
              <a:gdLst/>
              <a:ahLst/>
              <a:cxnLst/>
              <a:rect l="l" t="t" r="r" b="b"/>
              <a:pathLst>
                <a:path w="510159" h="637794">
                  <a:moveTo>
                    <a:pt x="0" y="0"/>
                  </a:moveTo>
                  <a:lnTo>
                    <a:pt x="510159" y="0"/>
                  </a:lnTo>
                  <a:lnTo>
                    <a:pt x="510159" y="637794"/>
                  </a:lnTo>
                  <a:lnTo>
                    <a:pt x="0" y="637794"/>
                  </a:lnTo>
                  <a:lnTo>
                    <a:pt x="0" y="0"/>
                  </a:lnTo>
                  <a:close/>
                </a:path>
              </a:pathLst>
            </a:custGeom>
            <a:blipFill>
              <a:blip r:embed="rId8"/>
              <a:stretch>
                <a:fillRect l="-3" r="-8" b="2"/>
              </a:stretch>
            </a:blipFill>
          </p:spPr>
        </p:sp>
      </p:grpSp>
      <p:sp>
        <p:nvSpPr>
          <p:cNvPr id="50" name="TextBox 50"/>
          <p:cNvSpPr txBox="1"/>
          <p:nvPr/>
        </p:nvSpPr>
        <p:spPr>
          <a:xfrm>
            <a:off x="9578728" y="7429351"/>
            <a:ext cx="4067770" cy="452437"/>
          </a:xfrm>
          <a:prstGeom prst="rect">
            <a:avLst/>
          </a:prstGeom>
        </p:spPr>
        <p:txBody>
          <a:bodyPr lIns="0" tIns="0" rIns="0" bIns="0" rtlCol="0" anchor="t">
            <a:spAutoFit/>
          </a:bodyPr>
          <a:lstStyle/>
          <a:p>
            <a:pPr algn="l">
              <a:lnSpc>
                <a:spcPts val="3437"/>
              </a:lnSpc>
            </a:pPr>
            <a:r>
              <a:rPr lang="en-US" sz="2750" b="1">
                <a:solidFill>
                  <a:srgbClr val="4B4A4A"/>
                </a:solidFill>
                <a:latin typeface="Noto Serif Bold"/>
                <a:ea typeface="Noto Serif Bold"/>
                <a:cs typeface="Noto Serif Bold"/>
                <a:sym typeface="Noto Serif Bold"/>
              </a:rPr>
              <a:t>Trường hợp Chia cho 0</a:t>
            </a:r>
          </a:p>
        </p:txBody>
      </p:sp>
      <p:sp>
        <p:nvSpPr>
          <p:cNvPr id="51" name="TextBox 51"/>
          <p:cNvSpPr txBox="1"/>
          <p:nvPr/>
        </p:nvSpPr>
        <p:spPr>
          <a:xfrm>
            <a:off x="9578728" y="7947124"/>
            <a:ext cx="7423845" cy="1012031"/>
          </a:xfrm>
          <a:prstGeom prst="rect">
            <a:avLst/>
          </a:prstGeom>
        </p:spPr>
        <p:txBody>
          <a:bodyPr lIns="0" tIns="0" rIns="0" bIns="0" rtlCol="0" anchor="t">
            <a:spAutoFit/>
          </a:bodyPr>
          <a:lstStyle/>
          <a:p>
            <a:pPr algn="l">
              <a:lnSpc>
                <a:spcPts val="3562"/>
              </a:lnSpc>
            </a:pPr>
            <a:r>
              <a:rPr lang="en-US" sz="2187">
                <a:solidFill>
                  <a:srgbClr val="4B4A4A"/>
                </a:solidFill>
                <a:latin typeface="Arimo"/>
                <a:ea typeface="Arimo"/>
                <a:cs typeface="Arimo"/>
                <a:sym typeface="Arimo"/>
              </a:rPr>
              <a:t>Xác minh phép chia cho 0 gây ra lỗi và được xử lý đúng bằng cơ chế ngoại lệ.</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1431</Words>
  <Application>Microsoft Office PowerPoint</Application>
  <PresentationFormat>Custom</PresentationFormat>
  <Paragraphs>150</Paragraphs>
  <Slides>14</Slides>
  <Notes>11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14</vt:i4>
      </vt:variant>
    </vt:vector>
  </HeadingPairs>
  <TitlesOfParts>
    <vt:vector size="29" baseType="lpstr">
      <vt:lpstr>Public Sans Bold</vt:lpstr>
      <vt:lpstr>Arimo Bold</vt:lpstr>
      <vt:lpstr>Public Sans</vt:lpstr>
      <vt:lpstr>Arial</vt:lpstr>
      <vt:lpstr>Consolas</vt:lpstr>
      <vt:lpstr>Asap Semi-Bold</vt:lpstr>
      <vt:lpstr>Asap Medium</vt:lpstr>
      <vt:lpstr>Calibri</vt:lpstr>
      <vt:lpstr>Sigmar One</vt:lpstr>
      <vt:lpstr>Arimo</vt:lpstr>
      <vt:lpstr>Asap Bold</vt:lpstr>
      <vt:lpstr>Dancing Script</vt:lpstr>
      <vt:lpstr>Noto Serif Bold</vt:lpstr>
      <vt:lpstr>Asap</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Cpp2.pptx</dc:title>
  <cp:lastModifiedBy>Thanh Quốc</cp:lastModifiedBy>
  <cp:revision>4</cp:revision>
  <dcterms:created xsi:type="dcterms:W3CDTF">2006-08-16T00:00:00Z</dcterms:created>
  <dcterms:modified xsi:type="dcterms:W3CDTF">2025-08-26T15:14:20Z</dcterms:modified>
  <dc:identifier>DAGxJHRSh2w</dc:identifier>
</cp:coreProperties>
</file>